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7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0C6EE-2280-4013-B431-2368577C1CD5}" type="doc">
      <dgm:prSet loTypeId="urn:microsoft.com/office/officeart/2005/8/layout/radial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EA256F-54BD-4124-B5ED-09CD8880CE74}">
      <dgm:prSet phldrT="[Text]" custT="1"/>
      <dgm:spPr/>
      <dgm:t>
        <a:bodyPr/>
        <a:lstStyle/>
        <a:p>
          <a:r>
            <a:rPr lang="en-US" sz="1200" b="1" dirty="0">
              <a:latin typeface="Arial Narrow" pitchFamily="34" charset="0"/>
            </a:rPr>
            <a:t>GOAL</a:t>
          </a:r>
          <a:r>
            <a:rPr lang="en-US" sz="1200" dirty="0">
              <a:latin typeface="Arial Narrow" pitchFamily="34" charset="0"/>
            </a:rPr>
            <a:t>: Attract Best Talent in a cost and time effective way</a:t>
          </a:r>
        </a:p>
      </dgm:t>
    </dgm:pt>
    <dgm:pt modelId="{94A26782-3E47-463A-9622-897E65305B47}" type="parTrans" cxnId="{8AAA48FC-5443-4A30-B308-1F1AB0413B6C}">
      <dgm:prSet/>
      <dgm:spPr/>
      <dgm:t>
        <a:bodyPr/>
        <a:lstStyle/>
        <a:p>
          <a:endParaRPr lang="en-US"/>
        </a:p>
      </dgm:t>
    </dgm:pt>
    <dgm:pt modelId="{280FAAFA-BE50-4216-90D2-85C696EA51AF}" type="sibTrans" cxnId="{8AAA48FC-5443-4A30-B308-1F1AB0413B6C}">
      <dgm:prSet/>
      <dgm:spPr/>
      <dgm:t>
        <a:bodyPr/>
        <a:lstStyle/>
        <a:p>
          <a:endParaRPr lang="en-US"/>
        </a:p>
      </dgm:t>
    </dgm:pt>
    <dgm:pt modelId="{A48DF45F-F53D-4C18-B435-47C94F711105}">
      <dgm:prSet phldrT="[Text]" custT="1"/>
      <dgm:spPr/>
      <dgm:t>
        <a:bodyPr/>
        <a:lstStyle/>
        <a:p>
          <a:r>
            <a:rPr lang="en-US" sz="1200" dirty="0">
              <a:latin typeface="Arial Narrow" pitchFamily="34" charset="0"/>
            </a:rPr>
            <a:t>Design sharp job ad</a:t>
          </a:r>
        </a:p>
      </dgm:t>
    </dgm:pt>
    <dgm:pt modelId="{60393D7E-527F-479F-8BDF-2999AFD99FA4}" type="parTrans" cxnId="{35C146EF-2DC8-4BB7-8A0B-A09E34474ADB}">
      <dgm:prSet/>
      <dgm:spPr/>
      <dgm:t>
        <a:bodyPr/>
        <a:lstStyle/>
        <a:p>
          <a:endParaRPr lang="en-US"/>
        </a:p>
      </dgm:t>
    </dgm:pt>
    <dgm:pt modelId="{A64AE0B6-F704-41CD-A019-94D2C4F13D5D}" type="sibTrans" cxnId="{35C146EF-2DC8-4BB7-8A0B-A09E34474ADB}">
      <dgm:prSet/>
      <dgm:spPr/>
      <dgm:t>
        <a:bodyPr/>
        <a:lstStyle/>
        <a:p>
          <a:endParaRPr lang="en-US"/>
        </a:p>
      </dgm:t>
    </dgm:pt>
    <dgm:pt modelId="{6C0014E2-1D53-432F-938A-D523C2725C83}">
      <dgm:prSet phldrT="[Text]" custT="1"/>
      <dgm:spPr/>
      <dgm:t>
        <a:bodyPr/>
        <a:lstStyle/>
        <a:p>
          <a:r>
            <a:rPr lang="en-US" sz="1100" dirty="0">
              <a:latin typeface="Arial Narrow" pitchFamily="34" charset="0"/>
            </a:rPr>
            <a:t>Post ad on Indeed.ca </a:t>
          </a:r>
          <a:br>
            <a:rPr lang="en-US" sz="1100" dirty="0">
              <a:latin typeface="Arial Narrow" pitchFamily="34" charset="0"/>
            </a:rPr>
          </a:br>
          <a:r>
            <a:rPr lang="en-US" sz="1100" dirty="0">
              <a:latin typeface="Arial Narrow" pitchFamily="34" charset="0"/>
            </a:rPr>
            <a:t>Jobs.ca</a:t>
          </a:r>
          <a:br>
            <a:rPr lang="en-US" sz="1100" dirty="0">
              <a:latin typeface="Arial Narrow" pitchFamily="34" charset="0"/>
            </a:rPr>
          </a:br>
          <a:r>
            <a:rPr lang="en-US" sz="1100" dirty="0">
              <a:latin typeface="Arial Narrow" pitchFamily="34" charset="0"/>
            </a:rPr>
            <a:t>Eluta.ca</a:t>
          </a:r>
        </a:p>
      </dgm:t>
    </dgm:pt>
    <dgm:pt modelId="{83E0B028-B660-4C95-AE62-C5162520AAE4}" type="parTrans" cxnId="{8B764732-F8D9-4C75-990A-9293752A7A33}">
      <dgm:prSet/>
      <dgm:spPr/>
      <dgm:t>
        <a:bodyPr/>
        <a:lstStyle/>
        <a:p>
          <a:endParaRPr lang="en-US"/>
        </a:p>
      </dgm:t>
    </dgm:pt>
    <dgm:pt modelId="{72D4220C-5972-4292-B269-CA89AF038753}" type="sibTrans" cxnId="{8B764732-F8D9-4C75-990A-9293752A7A33}">
      <dgm:prSet/>
      <dgm:spPr/>
      <dgm:t>
        <a:bodyPr/>
        <a:lstStyle/>
        <a:p>
          <a:endParaRPr lang="en-US"/>
        </a:p>
      </dgm:t>
    </dgm:pt>
    <dgm:pt modelId="{49F2D666-F82C-4F30-AD88-09D476F0634B}">
      <dgm:prSet phldrT="[Text]" custT="1"/>
      <dgm:spPr/>
      <dgm:t>
        <a:bodyPr/>
        <a:lstStyle/>
        <a:p>
          <a:r>
            <a:rPr lang="en-US" sz="1000" dirty="0">
              <a:latin typeface="Arial Narrow" pitchFamily="34" charset="0"/>
            </a:rPr>
            <a:t>Place job ad on website, FB page, Twitter &amp; Instagram</a:t>
          </a:r>
        </a:p>
      </dgm:t>
    </dgm:pt>
    <dgm:pt modelId="{9BC4C08A-BE00-4FD5-8067-95430537EB6A}" type="parTrans" cxnId="{0FA876B1-8135-4EAF-A4C9-FB29C11EF920}">
      <dgm:prSet/>
      <dgm:spPr/>
      <dgm:t>
        <a:bodyPr/>
        <a:lstStyle/>
        <a:p>
          <a:endParaRPr lang="en-US"/>
        </a:p>
      </dgm:t>
    </dgm:pt>
    <dgm:pt modelId="{7E16CF90-6FE1-40BD-8661-D869D6CEACA7}" type="sibTrans" cxnId="{0FA876B1-8135-4EAF-A4C9-FB29C11EF920}">
      <dgm:prSet/>
      <dgm:spPr/>
      <dgm:t>
        <a:bodyPr/>
        <a:lstStyle/>
        <a:p>
          <a:endParaRPr lang="en-US"/>
        </a:p>
      </dgm:t>
    </dgm:pt>
    <dgm:pt modelId="{A4FC0892-0C99-43C4-87AF-EDFA1819C1E7}">
      <dgm:prSet phldrT="[Text]" custT="1"/>
      <dgm:spPr/>
      <dgm:t>
        <a:bodyPr/>
        <a:lstStyle/>
        <a:p>
          <a:r>
            <a:rPr lang="en-US" sz="1000" dirty="0">
              <a:latin typeface="Arial Narrow" pitchFamily="34" charset="0"/>
            </a:rPr>
            <a:t>Manage job ad posts with </a:t>
          </a:r>
          <a:r>
            <a:rPr lang="en-US" sz="1000" dirty="0" err="1">
              <a:latin typeface="Arial Narrow" pitchFamily="34" charset="0"/>
            </a:rPr>
            <a:t>Quimble</a:t>
          </a:r>
          <a:r>
            <a:rPr lang="en-US" sz="1000" dirty="0">
              <a:latin typeface="Arial Narrow" pitchFamily="34" charset="0"/>
            </a:rPr>
            <a:t>, Hootsuite, email...</a:t>
          </a:r>
        </a:p>
      </dgm:t>
    </dgm:pt>
    <dgm:pt modelId="{40252F3C-28A4-46FB-AECC-B510BAAF2C5B}" type="parTrans" cxnId="{96E03EB6-560A-42E0-8800-53048F87B89F}">
      <dgm:prSet/>
      <dgm:spPr/>
      <dgm:t>
        <a:bodyPr/>
        <a:lstStyle/>
        <a:p>
          <a:endParaRPr lang="en-US"/>
        </a:p>
      </dgm:t>
    </dgm:pt>
    <dgm:pt modelId="{0A08DD7C-031C-49C4-9DC0-E3F786AF1A43}" type="sibTrans" cxnId="{96E03EB6-560A-42E0-8800-53048F87B89F}">
      <dgm:prSet/>
      <dgm:spPr/>
      <dgm:t>
        <a:bodyPr/>
        <a:lstStyle/>
        <a:p>
          <a:endParaRPr lang="en-US"/>
        </a:p>
      </dgm:t>
    </dgm:pt>
    <dgm:pt modelId="{EB1BA71D-7269-4011-8795-A14DC918249F}">
      <dgm:prSet custT="1"/>
      <dgm:spPr/>
      <dgm:t>
        <a:bodyPr/>
        <a:lstStyle/>
        <a:p>
          <a:r>
            <a:rPr lang="en-US" sz="1200" dirty="0">
              <a:latin typeface="Arial Narrow" pitchFamily="34" charset="0"/>
            </a:rPr>
            <a:t>Post on LinkedIn</a:t>
          </a:r>
          <a:br>
            <a:rPr lang="en-US" sz="1200" dirty="0">
              <a:latin typeface="Arial Narrow" pitchFamily="34" charset="0"/>
            </a:rPr>
          </a:br>
          <a:r>
            <a:rPr lang="en-US" sz="800" dirty="0">
              <a:latin typeface="Arial Narrow" pitchFamily="34" charset="0"/>
            </a:rPr>
            <a:t>(</a:t>
          </a:r>
          <a:r>
            <a:rPr lang="en-US" sz="800" dirty="0" err="1">
              <a:latin typeface="Arial Narrow" pitchFamily="34" charset="0"/>
            </a:rPr>
            <a:t>CareerBeacon</a:t>
          </a:r>
          <a:r>
            <a:rPr lang="en-US" sz="800" dirty="0">
              <a:latin typeface="Arial Narrow" pitchFamily="34" charset="0"/>
            </a:rPr>
            <a:t> much less popular)</a:t>
          </a:r>
          <a:endParaRPr lang="en-US" sz="1200" dirty="0">
            <a:latin typeface="Arial Narrow" pitchFamily="34" charset="0"/>
          </a:endParaRPr>
        </a:p>
      </dgm:t>
    </dgm:pt>
    <dgm:pt modelId="{4ACB718D-7976-443E-AFA4-7247448170F0}" type="parTrans" cxnId="{10E02A3C-7C63-4881-A6C6-E5AF1966B7BC}">
      <dgm:prSet/>
      <dgm:spPr/>
      <dgm:t>
        <a:bodyPr/>
        <a:lstStyle/>
        <a:p>
          <a:endParaRPr lang="en-US"/>
        </a:p>
      </dgm:t>
    </dgm:pt>
    <dgm:pt modelId="{7D1B4FAB-EBCB-447C-AAFA-82BC9D3806A4}" type="sibTrans" cxnId="{10E02A3C-7C63-4881-A6C6-E5AF1966B7BC}">
      <dgm:prSet/>
      <dgm:spPr/>
      <dgm:t>
        <a:bodyPr/>
        <a:lstStyle/>
        <a:p>
          <a:endParaRPr lang="en-US"/>
        </a:p>
      </dgm:t>
    </dgm:pt>
    <dgm:pt modelId="{A045BE7A-808A-430B-A9B9-391E209F0B0D}">
      <dgm:prSet custT="1"/>
      <dgm:spPr/>
      <dgm:t>
        <a:bodyPr/>
        <a:lstStyle/>
        <a:p>
          <a:r>
            <a:rPr lang="en-US" sz="1000" dirty="0">
              <a:latin typeface="Arial Narrow" pitchFamily="34" charset="0"/>
            </a:rPr>
            <a:t>Prepare online survey as screening tool</a:t>
          </a:r>
        </a:p>
      </dgm:t>
    </dgm:pt>
    <dgm:pt modelId="{BE5855F5-DE69-4C12-B0F9-69732537B5F7}" type="parTrans" cxnId="{5D377677-D6A6-4790-A020-E13770D99598}">
      <dgm:prSet/>
      <dgm:spPr/>
      <dgm:t>
        <a:bodyPr/>
        <a:lstStyle/>
        <a:p>
          <a:endParaRPr lang="en-US"/>
        </a:p>
      </dgm:t>
    </dgm:pt>
    <dgm:pt modelId="{FD567BB1-861B-4B1C-A7F3-6B0D41F9BFCE}" type="sibTrans" cxnId="{5D377677-D6A6-4790-A020-E13770D99598}">
      <dgm:prSet/>
      <dgm:spPr/>
      <dgm:t>
        <a:bodyPr/>
        <a:lstStyle/>
        <a:p>
          <a:endParaRPr lang="en-US"/>
        </a:p>
      </dgm:t>
    </dgm:pt>
    <dgm:pt modelId="{37A8C0F7-1BCA-4EAE-955C-80C52E628E38}">
      <dgm:prSet custT="1"/>
      <dgm:spPr/>
      <dgm:t>
        <a:bodyPr/>
        <a:lstStyle/>
        <a:p>
          <a:r>
            <a:rPr lang="en-US" sz="1000" dirty="0">
              <a:latin typeface="Arial Narrow" pitchFamily="34" charset="0"/>
            </a:rPr>
            <a:t>Interview questions,  hiring grid &amp; reference check forms</a:t>
          </a:r>
        </a:p>
      </dgm:t>
    </dgm:pt>
    <dgm:pt modelId="{008BB6A6-27DE-470B-B3D8-2992CDFDCA49}" type="parTrans" cxnId="{38E9D060-E454-4AD0-8400-576712F8CA7A}">
      <dgm:prSet/>
      <dgm:spPr/>
      <dgm:t>
        <a:bodyPr/>
        <a:lstStyle/>
        <a:p>
          <a:endParaRPr lang="en-US"/>
        </a:p>
      </dgm:t>
    </dgm:pt>
    <dgm:pt modelId="{F070B07D-A75C-46A7-A7FA-25312DF599A4}" type="sibTrans" cxnId="{38E9D060-E454-4AD0-8400-576712F8CA7A}">
      <dgm:prSet/>
      <dgm:spPr/>
      <dgm:t>
        <a:bodyPr/>
        <a:lstStyle/>
        <a:p>
          <a:endParaRPr lang="en-US"/>
        </a:p>
      </dgm:t>
    </dgm:pt>
    <dgm:pt modelId="{41BA7688-342D-491F-9A65-67A927C84FD4}">
      <dgm:prSet custT="1"/>
      <dgm:spPr/>
      <dgm:t>
        <a:bodyPr/>
        <a:lstStyle/>
        <a:p>
          <a:r>
            <a:rPr lang="en-US" sz="1000" b="1" dirty="0">
              <a:latin typeface="Arial Narrow" pitchFamily="34" charset="0"/>
            </a:rPr>
            <a:t>Social Media strategy</a:t>
          </a:r>
          <a:r>
            <a:rPr lang="en-US" sz="1000" dirty="0">
              <a:latin typeface="Arial Narrow" pitchFamily="34" charset="0"/>
            </a:rPr>
            <a:t>: blog posts, retweets FB ads, email to networks</a:t>
          </a:r>
        </a:p>
      </dgm:t>
    </dgm:pt>
    <dgm:pt modelId="{67263A35-0E8E-4BB1-B52E-233416142670}" type="parTrans" cxnId="{FFA87D27-D6C1-41A2-A44A-5DCF5F436DDC}">
      <dgm:prSet/>
      <dgm:spPr/>
      <dgm:t>
        <a:bodyPr/>
        <a:lstStyle/>
        <a:p>
          <a:endParaRPr lang="en-US"/>
        </a:p>
      </dgm:t>
    </dgm:pt>
    <dgm:pt modelId="{D1E5F000-9571-4831-B2C0-44E30AE0C725}" type="sibTrans" cxnId="{FFA87D27-D6C1-41A2-A44A-5DCF5F436DDC}">
      <dgm:prSet/>
      <dgm:spPr/>
      <dgm:t>
        <a:bodyPr/>
        <a:lstStyle/>
        <a:p>
          <a:endParaRPr lang="en-US"/>
        </a:p>
      </dgm:t>
    </dgm:pt>
    <dgm:pt modelId="{0AF98CA7-850C-4FF6-BC51-5D8744F3A587}" type="pres">
      <dgm:prSet presAssocID="{FAB0C6EE-2280-4013-B431-2368577C1C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FDFE9A-579C-4EF2-A4C0-066A598BFA2A}" type="pres">
      <dgm:prSet presAssocID="{38EA256F-54BD-4124-B5ED-09CD8880CE74}" presName="centerShape" presStyleLbl="node0" presStyleIdx="0" presStyleCnt="1" custScaleX="126941" custScaleY="124217"/>
      <dgm:spPr/>
      <dgm:t>
        <a:bodyPr/>
        <a:lstStyle/>
        <a:p>
          <a:endParaRPr lang="en-US"/>
        </a:p>
      </dgm:t>
    </dgm:pt>
    <dgm:pt modelId="{D0B973F4-5F23-437C-ADDD-A9A24B33A7FC}" type="pres">
      <dgm:prSet presAssocID="{A48DF45F-F53D-4C18-B435-47C94F71110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91C25-B7C7-4939-A1F7-11ADD4496DEB}" type="pres">
      <dgm:prSet presAssocID="{A48DF45F-F53D-4C18-B435-47C94F711105}" presName="dummy" presStyleCnt="0"/>
      <dgm:spPr/>
    </dgm:pt>
    <dgm:pt modelId="{53E8F366-BE59-4349-B141-F93A725DFE9B}" type="pres">
      <dgm:prSet presAssocID="{A64AE0B6-F704-41CD-A019-94D2C4F13D5D}" presName="sibTrans" presStyleLbl="sibTrans2D1" presStyleIdx="0" presStyleCnt="8"/>
      <dgm:spPr/>
      <dgm:t>
        <a:bodyPr/>
        <a:lstStyle/>
        <a:p>
          <a:endParaRPr lang="en-US"/>
        </a:p>
      </dgm:t>
    </dgm:pt>
    <dgm:pt modelId="{078D4E07-A9E9-4CC9-933A-61A04DE54A27}" type="pres">
      <dgm:prSet presAssocID="{EB1BA71D-7269-4011-8795-A14DC918249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DC7DF-00DC-4077-9424-64F8676863DD}" type="pres">
      <dgm:prSet presAssocID="{EB1BA71D-7269-4011-8795-A14DC918249F}" presName="dummy" presStyleCnt="0"/>
      <dgm:spPr/>
    </dgm:pt>
    <dgm:pt modelId="{145582D2-0E86-48EE-B1EB-EAEFE648ED56}" type="pres">
      <dgm:prSet presAssocID="{7D1B4FAB-EBCB-447C-AAFA-82BC9D3806A4}" presName="sibTrans" presStyleLbl="sibTrans2D1" presStyleIdx="1" presStyleCnt="8"/>
      <dgm:spPr/>
      <dgm:t>
        <a:bodyPr/>
        <a:lstStyle/>
        <a:p>
          <a:endParaRPr lang="en-US"/>
        </a:p>
      </dgm:t>
    </dgm:pt>
    <dgm:pt modelId="{98B73EF0-6A5A-404D-AD5F-D919D8E7F6E9}" type="pres">
      <dgm:prSet presAssocID="{6C0014E2-1D53-432F-938A-D523C2725C83}" presName="node" presStyleLbl="node1" presStyleIdx="2" presStyleCnt="8" custScaleX="139021" custScaleY="136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33581-42B4-4CDE-8226-401D16EECDD6}" type="pres">
      <dgm:prSet presAssocID="{6C0014E2-1D53-432F-938A-D523C2725C83}" presName="dummy" presStyleCnt="0"/>
      <dgm:spPr/>
    </dgm:pt>
    <dgm:pt modelId="{8B809E46-C9F4-44F6-BD1C-6F15E3873DC5}" type="pres">
      <dgm:prSet presAssocID="{72D4220C-5972-4292-B269-CA89AF038753}" presName="sibTrans" presStyleLbl="sibTrans2D1" presStyleIdx="2" presStyleCnt="8"/>
      <dgm:spPr/>
      <dgm:t>
        <a:bodyPr/>
        <a:lstStyle/>
        <a:p>
          <a:endParaRPr lang="en-US"/>
        </a:p>
      </dgm:t>
    </dgm:pt>
    <dgm:pt modelId="{E83566F2-0519-466D-87A8-1E2C275B984C}" type="pres">
      <dgm:prSet presAssocID="{49F2D666-F82C-4F30-AD88-09D476F0634B}" presName="node" presStyleLbl="node1" presStyleIdx="3" presStyleCnt="8" custScaleX="156680" custScaleY="125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DAA2D-D324-4C96-9834-F725B9675E24}" type="pres">
      <dgm:prSet presAssocID="{49F2D666-F82C-4F30-AD88-09D476F0634B}" presName="dummy" presStyleCnt="0"/>
      <dgm:spPr/>
    </dgm:pt>
    <dgm:pt modelId="{D826330A-4A2B-4C49-994A-BA1E2E107F25}" type="pres">
      <dgm:prSet presAssocID="{7E16CF90-6FE1-40BD-8661-D869D6CEACA7}" presName="sibTrans" presStyleLbl="sibTrans2D1" presStyleIdx="3" presStyleCnt="8"/>
      <dgm:spPr/>
      <dgm:t>
        <a:bodyPr/>
        <a:lstStyle/>
        <a:p>
          <a:endParaRPr lang="en-US"/>
        </a:p>
      </dgm:t>
    </dgm:pt>
    <dgm:pt modelId="{FCE74FE9-03B2-40E6-9BCC-B5997D501AFD}" type="pres">
      <dgm:prSet presAssocID="{41BA7688-342D-491F-9A65-67A927C84FD4}" presName="node" presStyleLbl="node1" presStyleIdx="4" presStyleCnt="8" custScaleX="155355" custScaleY="126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564DE-0B33-48B4-A73E-72DE30B4789A}" type="pres">
      <dgm:prSet presAssocID="{41BA7688-342D-491F-9A65-67A927C84FD4}" presName="dummy" presStyleCnt="0"/>
      <dgm:spPr/>
    </dgm:pt>
    <dgm:pt modelId="{6D5701C1-2C40-42AF-A8AE-C04870808637}" type="pres">
      <dgm:prSet presAssocID="{D1E5F000-9571-4831-B2C0-44E30AE0C725}" presName="sibTrans" presStyleLbl="sibTrans2D1" presStyleIdx="4" presStyleCnt="8"/>
      <dgm:spPr/>
      <dgm:t>
        <a:bodyPr/>
        <a:lstStyle/>
        <a:p>
          <a:endParaRPr lang="en-US"/>
        </a:p>
      </dgm:t>
    </dgm:pt>
    <dgm:pt modelId="{615EC030-995B-4A60-B501-98CFE5113C4D}" type="pres">
      <dgm:prSet presAssocID="{A045BE7A-808A-430B-A9B9-391E209F0B0D}" presName="node" presStyleLbl="node1" presStyleIdx="5" presStyleCnt="8" custRadScaleRad="96594" custRadScaleInc="1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BF735-6C47-45C4-9E33-701BFB9D5C42}" type="pres">
      <dgm:prSet presAssocID="{A045BE7A-808A-430B-A9B9-391E209F0B0D}" presName="dummy" presStyleCnt="0"/>
      <dgm:spPr/>
    </dgm:pt>
    <dgm:pt modelId="{A44648B8-04E1-45CB-B126-8725B1933E11}" type="pres">
      <dgm:prSet presAssocID="{FD567BB1-861B-4B1C-A7F3-6B0D41F9BFC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A937C64A-58BD-48B0-95C2-C803790B26BE}" type="pres">
      <dgm:prSet presAssocID="{A4FC0892-0C99-43C4-87AF-EDFA1819C1E7}" presName="node" presStyleLbl="node1" presStyleIdx="6" presStyleCnt="8" custScaleX="133416" custScaleY="114538" custRadScaleRad="97902" custRadScaleInc="-1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E9B5D-588E-44AE-A237-8C6D544A60A4}" type="pres">
      <dgm:prSet presAssocID="{A4FC0892-0C99-43C4-87AF-EDFA1819C1E7}" presName="dummy" presStyleCnt="0"/>
      <dgm:spPr/>
    </dgm:pt>
    <dgm:pt modelId="{5CF7CD21-20A6-4826-A821-E6DA25A21B72}" type="pres">
      <dgm:prSet presAssocID="{0A08DD7C-031C-49C4-9DC0-E3F786AF1A43}" presName="sibTrans" presStyleLbl="sibTrans2D1" presStyleIdx="6" presStyleCnt="8"/>
      <dgm:spPr/>
      <dgm:t>
        <a:bodyPr/>
        <a:lstStyle/>
        <a:p>
          <a:endParaRPr lang="en-US"/>
        </a:p>
      </dgm:t>
    </dgm:pt>
    <dgm:pt modelId="{1DE1C12C-2D94-4240-9342-5A4182298A34}" type="pres">
      <dgm:prSet presAssocID="{37A8C0F7-1BCA-4EAE-955C-80C52E628E38}" presName="node" presStyleLbl="node1" presStyleIdx="7" presStyleCnt="8" custScaleX="134122" custScaleY="139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CB22C-0A60-4E3A-870C-F995970DBCB2}" type="pres">
      <dgm:prSet presAssocID="{37A8C0F7-1BCA-4EAE-955C-80C52E628E38}" presName="dummy" presStyleCnt="0"/>
      <dgm:spPr/>
    </dgm:pt>
    <dgm:pt modelId="{13B02414-8419-4378-A569-9F7613870591}" type="pres">
      <dgm:prSet presAssocID="{F070B07D-A75C-46A7-A7FA-25312DF599A4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38E9D060-E454-4AD0-8400-576712F8CA7A}" srcId="{38EA256F-54BD-4124-B5ED-09CD8880CE74}" destId="{37A8C0F7-1BCA-4EAE-955C-80C52E628E38}" srcOrd="7" destOrd="0" parTransId="{008BB6A6-27DE-470B-B3D8-2992CDFDCA49}" sibTransId="{F070B07D-A75C-46A7-A7FA-25312DF599A4}"/>
    <dgm:cxn modelId="{3640F02C-8AAD-42FB-9825-6116557ABDE2}" type="presOf" srcId="{49F2D666-F82C-4F30-AD88-09D476F0634B}" destId="{E83566F2-0519-466D-87A8-1E2C275B984C}" srcOrd="0" destOrd="0" presId="urn:microsoft.com/office/officeart/2005/8/layout/radial6"/>
    <dgm:cxn modelId="{5D377677-D6A6-4790-A020-E13770D99598}" srcId="{38EA256F-54BD-4124-B5ED-09CD8880CE74}" destId="{A045BE7A-808A-430B-A9B9-391E209F0B0D}" srcOrd="5" destOrd="0" parTransId="{BE5855F5-DE69-4C12-B0F9-69732537B5F7}" sibTransId="{FD567BB1-861B-4B1C-A7F3-6B0D41F9BFCE}"/>
    <dgm:cxn modelId="{8AAA48FC-5443-4A30-B308-1F1AB0413B6C}" srcId="{FAB0C6EE-2280-4013-B431-2368577C1CD5}" destId="{38EA256F-54BD-4124-B5ED-09CD8880CE74}" srcOrd="0" destOrd="0" parTransId="{94A26782-3E47-463A-9622-897E65305B47}" sibTransId="{280FAAFA-BE50-4216-90D2-85C696EA51AF}"/>
    <dgm:cxn modelId="{5146A173-60BA-484F-9A45-4BA1A7FFEC50}" type="presOf" srcId="{EB1BA71D-7269-4011-8795-A14DC918249F}" destId="{078D4E07-A9E9-4CC9-933A-61A04DE54A27}" srcOrd="0" destOrd="0" presId="urn:microsoft.com/office/officeart/2005/8/layout/radial6"/>
    <dgm:cxn modelId="{399F5ED4-4ECA-4A10-A19B-8925C407C1C4}" type="presOf" srcId="{F070B07D-A75C-46A7-A7FA-25312DF599A4}" destId="{13B02414-8419-4378-A569-9F7613870591}" srcOrd="0" destOrd="0" presId="urn:microsoft.com/office/officeart/2005/8/layout/radial6"/>
    <dgm:cxn modelId="{D6388948-D661-49F6-982A-DA6E256754EF}" type="presOf" srcId="{FD567BB1-861B-4B1C-A7F3-6B0D41F9BFCE}" destId="{A44648B8-04E1-45CB-B126-8725B1933E11}" srcOrd="0" destOrd="0" presId="urn:microsoft.com/office/officeart/2005/8/layout/radial6"/>
    <dgm:cxn modelId="{FFA87D27-D6C1-41A2-A44A-5DCF5F436DDC}" srcId="{38EA256F-54BD-4124-B5ED-09CD8880CE74}" destId="{41BA7688-342D-491F-9A65-67A927C84FD4}" srcOrd="4" destOrd="0" parTransId="{67263A35-0E8E-4BB1-B52E-233416142670}" sibTransId="{D1E5F000-9571-4831-B2C0-44E30AE0C725}"/>
    <dgm:cxn modelId="{5701B136-4C8C-45B8-9ADD-B46603B8A543}" type="presOf" srcId="{38EA256F-54BD-4124-B5ED-09CD8880CE74}" destId="{40FDFE9A-579C-4EF2-A4C0-066A598BFA2A}" srcOrd="0" destOrd="0" presId="urn:microsoft.com/office/officeart/2005/8/layout/radial6"/>
    <dgm:cxn modelId="{8B764732-F8D9-4C75-990A-9293752A7A33}" srcId="{38EA256F-54BD-4124-B5ED-09CD8880CE74}" destId="{6C0014E2-1D53-432F-938A-D523C2725C83}" srcOrd="2" destOrd="0" parTransId="{83E0B028-B660-4C95-AE62-C5162520AAE4}" sibTransId="{72D4220C-5972-4292-B269-CA89AF038753}"/>
    <dgm:cxn modelId="{10E02A3C-7C63-4881-A6C6-E5AF1966B7BC}" srcId="{38EA256F-54BD-4124-B5ED-09CD8880CE74}" destId="{EB1BA71D-7269-4011-8795-A14DC918249F}" srcOrd="1" destOrd="0" parTransId="{4ACB718D-7976-443E-AFA4-7247448170F0}" sibTransId="{7D1B4FAB-EBCB-447C-AAFA-82BC9D3806A4}"/>
    <dgm:cxn modelId="{72539E59-3A17-4156-91B7-AD85431FBBFB}" type="presOf" srcId="{FAB0C6EE-2280-4013-B431-2368577C1CD5}" destId="{0AF98CA7-850C-4FF6-BC51-5D8744F3A587}" srcOrd="0" destOrd="0" presId="urn:microsoft.com/office/officeart/2005/8/layout/radial6"/>
    <dgm:cxn modelId="{AA46C0B0-46F1-427C-A709-0863A99E5E4A}" type="presOf" srcId="{A045BE7A-808A-430B-A9B9-391E209F0B0D}" destId="{615EC030-995B-4A60-B501-98CFE5113C4D}" srcOrd="0" destOrd="0" presId="urn:microsoft.com/office/officeart/2005/8/layout/radial6"/>
    <dgm:cxn modelId="{BA07ED54-25A5-48A0-96C0-E4693F4267D8}" type="presOf" srcId="{72D4220C-5972-4292-B269-CA89AF038753}" destId="{8B809E46-C9F4-44F6-BD1C-6F15E3873DC5}" srcOrd="0" destOrd="0" presId="urn:microsoft.com/office/officeart/2005/8/layout/radial6"/>
    <dgm:cxn modelId="{B95FCAC2-A461-4577-9569-4544ECC94498}" type="presOf" srcId="{6C0014E2-1D53-432F-938A-D523C2725C83}" destId="{98B73EF0-6A5A-404D-AD5F-D919D8E7F6E9}" srcOrd="0" destOrd="0" presId="urn:microsoft.com/office/officeart/2005/8/layout/radial6"/>
    <dgm:cxn modelId="{1EFF30DF-8F73-48E2-9F74-9398EC50F2C9}" type="presOf" srcId="{7E16CF90-6FE1-40BD-8661-D869D6CEACA7}" destId="{D826330A-4A2B-4C49-994A-BA1E2E107F25}" srcOrd="0" destOrd="0" presId="urn:microsoft.com/office/officeart/2005/8/layout/radial6"/>
    <dgm:cxn modelId="{8C0C79FA-45C1-4B4B-B24C-2480D9DA59BE}" type="presOf" srcId="{A48DF45F-F53D-4C18-B435-47C94F711105}" destId="{D0B973F4-5F23-437C-ADDD-A9A24B33A7FC}" srcOrd="0" destOrd="0" presId="urn:microsoft.com/office/officeart/2005/8/layout/radial6"/>
    <dgm:cxn modelId="{B5421AB2-3A62-44BF-AF82-6190D901799D}" type="presOf" srcId="{0A08DD7C-031C-49C4-9DC0-E3F786AF1A43}" destId="{5CF7CD21-20A6-4826-A821-E6DA25A21B72}" srcOrd="0" destOrd="0" presId="urn:microsoft.com/office/officeart/2005/8/layout/radial6"/>
    <dgm:cxn modelId="{EA582A01-9894-445B-8FD1-38E917671728}" type="presOf" srcId="{D1E5F000-9571-4831-B2C0-44E30AE0C725}" destId="{6D5701C1-2C40-42AF-A8AE-C04870808637}" srcOrd="0" destOrd="0" presId="urn:microsoft.com/office/officeart/2005/8/layout/radial6"/>
    <dgm:cxn modelId="{35C146EF-2DC8-4BB7-8A0B-A09E34474ADB}" srcId="{38EA256F-54BD-4124-B5ED-09CD8880CE74}" destId="{A48DF45F-F53D-4C18-B435-47C94F711105}" srcOrd="0" destOrd="0" parTransId="{60393D7E-527F-479F-8BDF-2999AFD99FA4}" sibTransId="{A64AE0B6-F704-41CD-A019-94D2C4F13D5D}"/>
    <dgm:cxn modelId="{96E03EB6-560A-42E0-8800-53048F87B89F}" srcId="{38EA256F-54BD-4124-B5ED-09CD8880CE74}" destId="{A4FC0892-0C99-43C4-87AF-EDFA1819C1E7}" srcOrd="6" destOrd="0" parTransId="{40252F3C-28A4-46FB-AECC-B510BAAF2C5B}" sibTransId="{0A08DD7C-031C-49C4-9DC0-E3F786AF1A43}"/>
    <dgm:cxn modelId="{599457B6-4A55-4E70-BCD9-17F42A27691B}" type="presOf" srcId="{37A8C0F7-1BCA-4EAE-955C-80C52E628E38}" destId="{1DE1C12C-2D94-4240-9342-5A4182298A34}" srcOrd="0" destOrd="0" presId="urn:microsoft.com/office/officeart/2005/8/layout/radial6"/>
    <dgm:cxn modelId="{D63CD1F9-6DFF-4381-A1A2-7AA49CD714DD}" type="presOf" srcId="{7D1B4FAB-EBCB-447C-AAFA-82BC9D3806A4}" destId="{145582D2-0E86-48EE-B1EB-EAEFE648ED56}" srcOrd="0" destOrd="0" presId="urn:microsoft.com/office/officeart/2005/8/layout/radial6"/>
    <dgm:cxn modelId="{AC47DD5B-3C46-4BA2-866D-98B80D2A24FA}" type="presOf" srcId="{41BA7688-342D-491F-9A65-67A927C84FD4}" destId="{FCE74FE9-03B2-40E6-9BCC-B5997D501AFD}" srcOrd="0" destOrd="0" presId="urn:microsoft.com/office/officeart/2005/8/layout/radial6"/>
    <dgm:cxn modelId="{8DEB9F40-91C6-4029-9DEB-D822CA9A7504}" type="presOf" srcId="{A4FC0892-0C99-43C4-87AF-EDFA1819C1E7}" destId="{A937C64A-58BD-48B0-95C2-C803790B26BE}" srcOrd="0" destOrd="0" presId="urn:microsoft.com/office/officeart/2005/8/layout/radial6"/>
    <dgm:cxn modelId="{F1517D17-7CFE-4E2A-B188-11723C090DA5}" type="presOf" srcId="{A64AE0B6-F704-41CD-A019-94D2C4F13D5D}" destId="{53E8F366-BE59-4349-B141-F93A725DFE9B}" srcOrd="0" destOrd="0" presId="urn:microsoft.com/office/officeart/2005/8/layout/radial6"/>
    <dgm:cxn modelId="{0FA876B1-8135-4EAF-A4C9-FB29C11EF920}" srcId="{38EA256F-54BD-4124-B5ED-09CD8880CE74}" destId="{49F2D666-F82C-4F30-AD88-09D476F0634B}" srcOrd="3" destOrd="0" parTransId="{9BC4C08A-BE00-4FD5-8067-95430537EB6A}" sibTransId="{7E16CF90-6FE1-40BD-8661-D869D6CEACA7}"/>
    <dgm:cxn modelId="{AB22E581-26D3-4085-A941-F3F6CECFB71D}" type="presParOf" srcId="{0AF98CA7-850C-4FF6-BC51-5D8744F3A587}" destId="{40FDFE9A-579C-4EF2-A4C0-066A598BFA2A}" srcOrd="0" destOrd="0" presId="urn:microsoft.com/office/officeart/2005/8/layout/radial6"/>
    <dgm:cxn modelId="{E286530A-4281-45F4-9B47-BF68B1C34937}" type="presParOf" srcId="{0AF98CA7-850C-4FF6-BC51-5D8744F3A587}" destId="{D0B973F4-5F23-437C-ADDD-A9A24B33A7FC}" srcOrd="1" destOrd="0" presId="urn:microsoft.com/office/officeart/2005/8/layout/radial6"/>
    <dgm:cxn modelId="{DB383990-E7F6-407E-9BA5-432CFE33D533}" type="presParOf" srcId="{0AF98CA7-850C-4FF6-BC51-5D8744F3A587}" destId="{D9391C25-B7C7-4939-A1F7-11ADD4496DEB}" srcOrd="2" destOrd="0" presId="urn:microsoft.com/office/officeart/2005/8/layout/radial6"/>
    <dgm:cxn modelId="{541E3393-6824-4869-ABDA-86896F565B76}" type="presParOf" srcId="{0AF98CA7-850C-4FF6-BC51-5D8744F3A587}" destId="{53E8F366-BE59-4349-B141-F93A725DFE9B}" srcOrd="3" destOrd="0" presId="urn:microsoft.com/office/officeart/2005/8/layout/radial6"/>
    <dgm:cxn modelId="{0CA1F2AE-9FC5-44E5-8725-F6709CA97F54}" type="presParOf" srcId="{0AF98CA7-850C-4FF6-BC51-5D8744F3A587}" destId="{078D4E07-A9E9-4CC9-933A-61A04DE54A27}" srcOrd="4" destOrd="0" presId="urn:microsoft.com/office/officeart/2005/8/layout/radial6"/>
    <dgm:cxn modelId="{CC9175FB-B089-495B-8239-66EE32B24E82}" type="presParOf" srcId="{0AF98CA7-850C-4FF6-BC51-5D8744F3A587}" destId="{560DC7DF-00DC-4077-9424-64F8676863DD}" srcOrd="5" destOrd="0" presId="urn:microsoft.com/office/officeart/2005/8/layout/radial6"/>
    <dgm:cxn modelId="{F1117C4B-AA52-4598-A955-40A406AC6EE6}" type="presParOf" srcId="{0AF98CA7-850C-4FF6-BC51-5D8744F3A587}" destId="{145582D2-0E86-48EE-B1EB-EAEFE648ED56}" srcOrd="6" destOrd="0" presId="urn:microsoft.com/office/officeart/2005/8/layout/radial6"/>
    <dgm:cxn modelId="{38ACDD4E-C51E-4FE6-8B6C-ACBD304E5B60}" type="presParOf" srcId="{0AF98CA7-850C-4FF6-BC51-5D8744F3A587}" destId="{98B73EF0-6A5A-404D-AD5F-D919D8E7F6E9}" srcOrd="7" destOrd="0" presId="urn:microsoft.com/office/officeart/2005/8/layout/radial6"/>
    <dgm:cxn modelId="{99A29A6B-8057-4268-B847-D11AFD910483}" type="presParOf" srcId="{0AF98CA7-850C-4FF6-BC51-5D8744F3A587}" destId="{D1533581-42B4-4CDE-8226-401D16EECDD6}" srcOrd="8" destOrd="0" presId="urn:microsoft.com/office/officeart/2005/8/layout/radial6"/>
    <dgm:cxn modelId="{6B07CB56-334C-4B51-8818-967DC074328E}" type="presParOf" srcId="{0AF98CA7-850C-4FF6-BC51-5D8744F3A587}" destId="{8B809E46-C9F4-44F6-BD1C-6F15E3873DC5}" srcOrd="9" destOrd="0" presId="urn:microsoft.com/office/officeart/2005/8/layout/radial6"/>
    <dgm:cxn modelId="{B2804AFA-0496-4211-94EA-5EC6D94560D8}" type="presParOf" srcId="{0AF98CA7-850C-4FF6-BC51-5D8744F3A587}" destId="{E83566F2-0519-466D-87A8-1E2C275B984C}" srcOrd="10" destOrd="0" presId="urn:microsoft.com/office/officeart/2005/8/layout/radial6"/>
    <dgm:cxn modelId="{F6FC7384-9757-44D4-A935-9CAA174E9292}" type="presParOf" srcId="{0AF98CA7-850C-4FF6-BC51-5D8744F3A587}" destId="{7F2DAA2D-D324-4C96-9834-F725B9675E24}" srcOrd="11" destOrd="0" presId="urn:microsoft.com/office/officeart/2005/8/layout/radial6"/>
    <dgm:cxn modelId="{EBD09846-00D5-4B14-9D0B-16E086C9F04B}" type="presParOf" srcId="{0AF98CA7-850C-4FF6-BC51-5D8744F3A587}" destId="{D826330A-4A2B-4C49-994A-BA1E2E107F25}" srcOrd="12" destOrd="0" presId="urn:microsoft.com/office/officeart/2005/8/layout/radial6"/>
    <dgm:cxn modelId="{A4C93C49-16F7-49BA-ABDC-2DD0CFC86CFB}" type="presParOf" srcId="{0AF98CA7-850C-4FF6-BC51-5D8744F3A587}" destId="{FCE74FE9-03B2-40E6-9BCC-B5997D501AFD}" srcOrd="13" destOrd="0" presId="urn:microsoft.com/office/officeart/2005/8/layout/radial6"/>
    <dgm:cxn modelId="{CB5D69B9-E898-41A2-A2EC-FF1990CEA052}" type="presParOf" srcId="{0AF98CA7-850C-4FF6-BC51-5D8744F3A587}" destId="{E9B564DE-0B33-48B4-A73E-72DE30B4789A}" srcOrd="14" destOrd="0" presId="urn:microsoft.com/office/officeart/2005/8/layout/radial6"/>
    <dgm:cxn modelId="{B2BC778B-4B4A-49F3-85FE-C2BD8BD1AC68}" type="presParOf" srcId="{0AF98CA7-850C-4FF6-BC51-5D8744F3A587}" destId="{6D5701C1-2C40-42AF-A8AE-C04870808637}" srcOrd="15" destOrd="0" presId="urn:microsoft.com/office/officeart/2005/8/layout/radial6"/>
    <dgm:cxn modelId="{FDC27FF6-FFFE-4CC3-8EE1-A19F4BAC796E}" type="presParOf" srcId="{0AF98CA7-850C-4FF6-BC51-5D8744F3A587}" destId="{615EC030-995B-4A60-B501-98CFE5113C4D}" srcOrd="16" destOrd="0" presId="urn:microsoft.com/office/officeart/2005/8/layout/radial6"/>
    <dgm:cxn modelId="{AF251BF7-F36A-4A00-8296-14A5F86C29FF}" type="presParOf" srcId="{0AF98CA7-850C-4FF6-BC51-5D8744F3A587}" destId="{EB8BF735-6C47-45C4-9E33-701BFB9D5C42}" srcOrd="17" destOrd="0" presId="urn:microsoft.com/office/officeart/2005/8/layout/radial6"/>
    <dgm:cxn modelId="{25F5C48C-D0B0-4607-950C-DD94425C5FDA}" type="presParOf" srcId="{0AF98CA7-850C-4FF6-BC51-5D8744F3A587}" destId="{A44648B8-04E1-45CB-B126-8725B1933E11}" srcOrd="18" destOrd="0" presId="urn:microsoft.com/office/officeart/2005/8/layout/radial6"/>
    <dgm:cxn modelId="{735D5475-5727-4532-BEB2-306842B0235F}" type="presParOf" srcId="{0AF98CA7-850C-4FF6-BC51-5D8744F3A587}" destId="{A937C64A-58BD-48B0-95C2-C803790B26BE}" srcOrd="19" destOrd="0" presId="urn:microsoft.com/office/officeart/2005/8/layout/radial6"/>
    <dgm:cxn modelId="{430DBB85-489E-4B2B-A00A-74D4E394A4A4}" type="presParOf" srcId="{0AF98CA7-850C-4FF6-BC51-5D8744F3A587}" destId="{B6CE9B5D-588E-44AE-A237-8C6D544A60A4}" srcOrd="20" destOrd="0" presId="urn:microsoft.com/office/officeart/2005/8/layout/radial6"/>
    <dgm:cxn modelId="{EAB424A1-8A89-4050-AAA8-D204D9E60D61}" type="presParOf" srcId="{0AF98CA7-850C-4FF6-BC51-5D8744F3A587}" destId="{5CF7CD21-20A6-4826-A821-E6DA25A21B72}" srcOrd="21" destOrd="0" presId="urn:microsoft.com/office/officeart/2005/8/layout/radial6"/>
    <dgm:cxn modelId="{E91A8E53-54FF-4838-96C1-E2EE66CDA8BB}" type="presParOf" srcId="{0AF98CA7-850C-4FF6-BC51-5D8744F3A587}" destId="{1DE1C12C-2D94-4240-9342-5A4182298A34}" srcOrd="22" destOrd="0" presId="urn:microsoft.com/office/officeart/2005/8/layout/radial6"/>
    <dgm:cxn modelId="{1004281B-B884-4285-9818-DF47CDA86043}" type="presParOf" srcId="{0AF98CA7-850C-4FF6-BC51-5D8744F3A587}" destId="{036CB22C-0A60-4E3A-870C-F995970DBCB2}" srcOrd="23" destOrd="0" presId="urn:microsoft.com/office/officeart/2005/8/layout/radial6"/>
    <dgm:cxn modelId="{62F6C313-886B-4BBC-A065-E3A7A5AF5927}" type="presParOf" srcId="{0AF98CA7-850C-4FF6-BC51-5D8744F3A587}" destId="{13B02414-8419-4378-A569-9F7613870591}" srcOrd="24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7F83C-CA91-42CE-AFC8-15956804E15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1E2B4E-D266-4163-B9D7-D27D46734BA5}">
      <dgm:prSet phldrT="[Text]" custT="1"/>
      <dgm:spPr/>
      <dgm:t>
        <a:bodyPr/>
        <a:lstStyle/>
        <a:p>
          <a:r>
            <a:rPr lang="en-US" sz="1050" dirty="0">
              <a:latin typeface="Arial" pitchFamily="34" charset="0"/>
              <a:cs typeface="Arial" pitchFamily="34" charset="0"/>
            </a:rPr>
            <a:t>maximize time and money</a:t>
          </a:r>
        </a:p>
      </dgm:t>
    </dgm:pt>
    <dgm:pt modelId="{0B1E1D2E-7AC0-4FEE-9706-60F641C3EC4F}" type="parTrans" cxnId="{51C5CD55-DE37-4FEB-B3F1-C85791836EDA}">
      <dgm:prSet/>
      <dgm:spPr/>
      <dgm:t>
        <a:bodyPr/>
        <a:lstStyle/>
        <a:p>
          <a:endParaRPr lang="en-US"/>
        </a:p>
      </dgm:t>
    </dgm:pt>
    <dgm:pt modelId="{09394BF5-E3E5-46B5-8CD6-B79E761BDCA2}" type="sibTrans" cxnId="{51C5CD55-DE37-4FEB-B3F1-C85791836EDA}">
      <dgm:prSet/>
      <dgm:spPr/>
      <dgm:t>
        <a:bodyPr/>
        <a:lstStyle/>
        <a:p>
          <a:endParaRPr lang="en-US"/>
        </a:p>
      </dgm:t>
    </dgm:pt>
    <dgm:pt modelId="{9DD64168-C4B4-4FA0-A9B6-51314F4B9D6F}">
      <dgm:prSet phldrT="[Text]" custT="1"/>
      <dgm:spPr/>
      <dgm:t>
        <a:bodyPr/>
        <a:lstStyle/>
        <a:p>
          <a:r>
            <a:rPr lang="en-US" sz="2000" b="1" dirty="0">
              <a:latin typeface="Arial" pitchFamily="34" charset="0"/>
              <a:cs typeface="Arial" pitchFamily="34" charset="0"/>
            </a:rPr>
            <a:t>Post simple</a:t>
          </a:r>
          <a:br>
            <a:rPr lang="en-US" sz="2000" b="1" dirty="0">
              <a:latin typeface="Arial" pitchFamily="34" charset="0"/>
              <a:cs typeface="Arial" pitchFamily="34" charset="0"/>
            </a:rPr>
          </a:br>
          <a:r>
            <a:rPr lang="en-US" sz="2000" b="1" dirty="0">
              <a:latin typeface="Arial" pitchFamily="34" charset="0"/>
              <a:cs typeface="Arial" pitchFamily="34" charset="0"/>
            </a:rPr>
            <a:t>job ad </a:t>
          </a:r>
        </a:p>
      </dgm:t>
    </dgm:pt>
    <dgm:pt modelId="{FC4CE0E1-5CDA-4A45-93C4-672448FDC08D}" type="parTrans" cxnId="{1587CB1C-0FC1-40AE-9845-DF7737C86132}">
      <dgm:prSet/>
      <dgm:spPr/>
      <dgm:t>
        <a:bodyPr/>
        <a:lstStyle/>
        <a:p>
          <a:endParaRPr lang="en-US"/>
        </a:p>
      </dgm:t>
    </dgm:pt>
    <dgm:pt modelId="{2782C274-493F-4D29-B50F-C13665AC9044}" type="sibTrans" cxnId="{1587CB1C-0FC1-40AE-9845-DF7737C86132}">
      <dgm:prSet/>
      <dgm:spPr/>
      <dgm:t>
        <a:bodyPr/>
        <a:lstStyle/>
        <a:p>
          <a:endParaRPr lang="en-US"/>
        </a:p>
      </dgm:t>
    </dgm:pt>
    <dgm:pt modelId="{611CDE76-BFA2-43A9-A628-9BA3FCAF5744}">
      <dgm:prSet phldrT="[Text]" custT="1"/>
      <dgm:spPr/>
      <dgm:t>
        <a:bodyPr/>
        <a:lstStyle/>
        <a:p>
          <a:r>
            <a:rPr lang="en-US" sz="1100" dirty="0">
              <a:latin typeface="Arial" pitchFamily="34" charset="0"/>
              <a:cs typeface="Arial" pitchFamily="34" charset="0"/>
            </a:rPr>
            <a:t>Use free job sites</a:t>
          </a:r>
        </a:p>
      </dgm:t>
    </dgm:pt>
    <dgm:pt modelId="{CDB7C74C-874C-4A8F-9F7E-9DEB838B40BE}" type="parTrans" cxnId="{CD89D22F-DDF5-464E-A97D-5EB9433B484C}">
      <dgm:prSet/>
      <dgm:spPr/>
      <dgm:t>
        <a:bodyPr/>
        <a:lstStyle/>
        <a:p>
          <a:endParaRPr lang="en-US"/>
        </a:p>
      </dgm:t>
    </dgm:pt>
    <dgm:pt modelId="{09D8441D-3C70-4629-B6C8-867A678A5BFB}" type="sibTrans" cxnId="{CD89D22F-DDF5-464E-A97D-5EB9433B484C}">
      <dgm:prSet/>
      <dgm:spPr/>
      <dgm:t>
        <a:bodyPr/>
        <a:lstStyle/>
        <a:p>
          <a:endParaRPr lang="en-US"/>
        </a:p>
      </dgm:t>
    </dgm:pt>
    <dgm:pt modelId="{3A0E334B-BCCB-4DFC-9082-3D131C4E57DB}">
      <dgm:prSet phldrT="[Text]" custT="1"/>
      <dgm:spPr/>
      <dgm:t>
        <a:bodyPr/>
        <a:lstStyle/>
        <a:p>
          <a:r>
            <a:rPr lang="en-US" sz="1800" dirty="0">
              <a:latin typeface="Arial" pitchFamily="34" charset="0"/>
              <a:cs typeface="Arial" pitchFamily="34" charset="0"/>
            </a:rPr>
            <a:t>Indeed.ca</a:t>
          </a:r>
          <a:br>
            <a:rPr lang="en-US" sz="1800" dirty="0">
              <a:latin typeface="Arial" pitchFamily="34" charset="0"/>
              <a:cs typeface="Arial" pitchFamily="34" charset="0"/>
            </a:rPr>
          </a:br>
          <a:r>
            <a:rPr lang="en-US" sz="1800" dirty="0">
              <a:latin typeface="Arial" pitchFamily="34" charset="0"/>
              <a:cs typeface="Arial" pitchFamily="34" charset="0"/>
            </a:rPr>
            <a:t>Jobs.ca</a:t>
          </a:r>
          <a:br>
            <a:rPr lang="en-US" sz="1800" dirty="0">
              <a:latin typeface="Arial" pitchFamily="34" charset="0"/>
              <a:cs typeface="Arial" pitchFamily="34" charset="0"/>
            </a:rPr>
          </a:br>
          <a:r>
            <a:rPr lang="en-US" sz="1800" dirty="0">
              <a:latin typeface="Arial" pitchFamily="34" charset="0"/>
              <a:cs typeface="Arial" pitchFamily="34" charset="0"/>
            </a:rPr>
            <a:t>Kijiji.ca</a:t>
          </a:r>
          <a:endParaRPr lang="en-US" sz="1050" dirty="0">
            <a:latin typeface="Arial" pitchFamily="34" charset="0"/>
            <a:cs typeface="Arial" pitchFamily="34" charset="0"/>
          </a:endParaRPr>
        </a:p>
      </dgm:t>
    </dgm:pt>
    <dgm:pt modelId="{A846A515-017A-4E57-ABD1-2FB31720B8E5}" type="parTrans" cxnId="{FF256861-8A4D-449A-86B5-469B540EFD45}">
      <dgm:prSet/>
      <dgm:spPr/>
      <dgm:t>
        <a:bodyPr/>
        <a:lstStyle/>
        <a:p>
          <a:endParaRPr lang="en-US"/>
        </a:p>
      </dgm:t>
    </dgm:pt>
    <dgm:pt modelId="{555751A1-2EE5-4C66-976C-ABC1789169D2}" type="sibTrans" cxnId="{FF256861-8A4D-449A-86B5-469B540EFD45}">
      <dgm:prSet/>
      <dgm:spPr/>
      <dgm:t>
        <a:bodyPr/>
        <a:lstStyle/>
        <a:p>
          <a:endParaRPr lang="en-US"/>
        </a:p>
      </dgm:t>
    </dgm:pt>
    <dgm:pt modelId="{84A51C7B-7C24-4490-AB30-D40201BC976C}">
      <dgm:prSet phldrT="[Text]" custT="1"/>
      <dgm:spPr/>
      <dgm:t>
        <a:bodyPr/>
        <a:lstStyle/>
        <a:p>
          <a:r>
            <a:rPr lang="en-US" sz="1200" dirty="0">
              <a:latin typeface="Arial" pitchFamily="34" charset="0"/>
              <a:cs typeface="Arial" pitchFamily="34" charset="0"/>
            </a:rPr>
            <a:t>Get through process as quickly as possible</a:t>
          </a:r>
        </a:p>
      </dgm:t>
    </dgm:pt>
    <dgm:pt modelId="{4A943E9C-8A77-40C1-B9BB-D8DA8021BCF5}" type="parTrans" cxnId="{8531EA47-38C3-454D-87FC-28AFFEAB842E}">
      <dgm:prSet/>
      <dgm:spPr/>
      <dgm:t>
        <a:bodyPr/>
        <a:lstStyle/>
        <a:p>
          <a:endParaRPr lang="en-US"/>
        </a:p>
      </dgm:t>
    </dgm:pt>
    <dgm:pt modelId="{5A250488-F5F1-45C2-800B-3126C2E6AE4A}" type="sibTrans" cxnId="{8531EA47-38C3-454D-87FC-28AFFEAB842E}">
      <dgm:prSet/>
      <dgm:spPr/>
      <dgm:t>
        <a:bodyPr/>
        <a:lstStyle/>
        <a:p>
          <a:endParaRPr lang="en-US"/>
        </a:p>
      </dgm:t>
    </dgm:pt>
    <dgm:pt modelId="{575BD404-116E-485C-AF3C-AE9778C7A75E}">
      <dgm:prSet phldrT="[Text]" custT="1"/>
      <dgm:spPr/>
      <dgm:t>
        <a:bodyPr/>
        <a:lstStyle/>
        <a:p>
          <a:r>
            <a:rPr lang="en-US" sz="1200" dirty="0">
              <a:latin typeface="Arial" pitchFamily="34" charset="0"/>
              <a:cs typeface="Arial" pitchFamily="34" charset="0"/>
            </a:rPr>
            <a:t>Quick interview</a:t>
          </a:r>
        </a:p>
      </dgm:t>
    </dgm:pt>
    <dgm:pt modelId="{78A9B45C-6153-4256-8011-C5F0F12F0C4A}" type="parTrans" cxnId="{008C7282-FFA0-4C4B-874C-0A2036E5446F}">
      <dgm:prSet/>
      <dgm:spPr/>
      <dgm:t>
        <a:bodyPr/>
        <a:lstStyle/>
        <a:p>
          <a:endParaRPr lang="en-US"/>
        </a:p>
      </dgm:t>
    </dgm:pt>
    <dgm:pt modelId="{65B4AFEC-329B-4E05-B487-34BEA2FF3BF9}" type="sibTrans" cxnId="{008C7282-FFA0-4C4B-874C-0A2036E5446F}">
      <dgm:prSet/>
      <dgm:spPr/>
      <dgm:t>
        <a:bodyPr/>
        <a:lstStyle/>
        <a:p>
          <a:endParaRPr lang="en-US"/>
        </a:p>
      </dgm:t>
    </dgm:pt>
    <dgm:pt modelId="{F26E8126-D833-4B92-A32E-55C082DBB0B2}">
      <dgm:prSet phldrT="[Text]" custT="1"/>
      <dgm:spPr/>
      <dgm:t>
        <a:bodyPr/>
        <a:lstStyle/>
        <a:p>
          <a:r>
            <a:rPr lang="en-US" sz="1200" dirty="0">
              <a:latin typeface="Arial" pitchFamily="34" charset="0"/>
              <a:cs typeface="Arial" pitchFamily="34" charset="0"/>
            </a:rPr>
            <a:t>Reference check (</a:t>
          </a:r>
          <a:r>
            <a:rPr lang="en-US" sz="800" dirty="0">
              <a:latin typeface="Arial" pitchFamily="34" charset="0"/>
              <a:cs typeface="Arial" pitchFamily="34" charset="0"/>
            </a:rPr>
            <a:t>not always consistent)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C2685C1A-60B1-49BD-A68C-4A8E6ACF8EEF}" type="parTrans" cxnId="{261A3FFA-CF36-4202-ADC6-3C2B07E326E2}">
      <dgm:prSet/>
      <dgm:spPr/>
      <dgm:t>
        <a:bodyPr/>
        <a:lstStyle/>
        <a:p>
          <a:endParaRPr lang="en-US"/>
        </a:p>
      </dgm:t>
    </dgm:pt>
    <dgm:pt modelId="{5A56E86A-38E8-4829-8E70-09B76183D4F0}" type="sibTrans" cxnId="{261A3FFA-CF36-4202-ADC6-3C2B07E326E2}">
      <dgm:prSet/>
      <dgm:spPr/>
      <dgm:t>
        <a:bodyPr/>
        <a:lstStyle/>
        <a:p>
          <a:endParaRPr lang="en-US"/>
        </a:p>
      </dgm:t>
    </dgm:pt>
    <dgm:pt modelId="{7C2E4C30-6183-455E-93A7-BA045FB07422}">
      <dgm:prSet phldrT="[Text]" custT="1"/>
      <dgm:spPr/>
      <dgm:t>
        <a:bodyPr/>
        <a:lstStyle/>
        <a:p>
          <a:r>
            <a:rPr lang="en-US" sz="1050" dirty="0">
              <a:latin typeface="Arial" pitchFamily="34" charset="0"/>
              <a:cs typeface="Arial" pitchFamily="34" charset="0"/>
            </a:rPr>
            <a:t>Some social media</a:t>
          </a:r>
          <a:br>
            <a:rPr lang="en-US" sz="1050" dirty="0">
              <a:latin typeface="Arial" pitchFamily="34" charset="0"/>
              <a:cs typeface="Arial" pitchFamily="34" charset="0"/>
            </a:rPr>
          </a:br>
          <a:endParaRPr lang="en-US" sz="1050" dirty="0">
            <a:latin typeface="Arial" pitchFamily="34" charset="0"/>
            <a:cs typeface="Arial" pitchFamily="34" charset="0"/>
          </a:endParaRPr>
        </a:p>
      </dgm:t>
    </dgm:pt>
    <dgm:pt modelId="{5813C77C-9BC5-48F0-AB56-E2540505DBC0}" type="parTrans" cxnId="{36CA9DB5-FE86-4D3D-9ACD-595EBD31B92C}">
      <dgm:prSet/>
      <dgm:spPr/>
      <dgm:t>
        <a:bodyPr/>
        <a:lstStyle/>
        <a:p>
          <a:endParaRPr lang="en-US"/>
        </a:p>
      </dgm:t>
    </dgm:pt>
    <dgm:pt modelId="{A6214350-2B8B-4F12-AAC8-4A4D9E5854F5}" type="sibTrans" cxnId="{36CA9DB5-FE86-4D3D-9ACD-595EBD31B92C}">
      <dgm:prSet/>
      <dgm:spPr/>
      <dgm:t>
        <a:bodyPr/>
        <a:lstStyle/>
        <a:p>
          <a:endParaRPr lang="en-US"/>
        </a:p>
      </dgm:t>
    </dgm:pt>
    <dgm:pt modelId="{8F1AFCD0-995F-4F1C-A7A2-E5CB91A20A93}" type="pres">
      <dgm:prSet presAssocID="{9ED7F83C-CA91-42CE-AFC8-15956804E1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733198-A243-4030-A792-F4A9A698CF62}" type="pres">
      <dgm:prSet presAssocID="{9ED7F83C-CA91-42CE-AFC8-15956804E151}" presName="tSp" presStyleCnt="0"/>
      <dgm:spPr/>
    </dgm:pt>
    <dgm:pt modelId="{7F76AE11-567A-4414-9C63-D8973AAC9905}" type="pres">
      <dgm:prSet presAssocID="{9ED7F83C-CA91-42CE-AFC8-15956804E151}" presName="bSp" presStyleCnt="0"/>
      <dgm:spPr/>
    </dgm:pt>
    <dgm:pt modelId="{161B234B-2308-42D6-94A0-F73BA600F7BB}" type="pres">
      <dgm:prSet presAssocID="{9ED7F83C-CA91-42CE-AFC8-15956804E151}" presName="process" presStyleCnt="0"/>
      <dgm:spPr/>
    </dgm:pt>
    <dgm:pt modelId="{5D24F001-E96F-49FC-A402-E9E35922F2D3}" type="pres">
      <dgm:prSet presAssocID="{831E2B4E-D266-4163-B9D7-D27D46734BA5}" presName="composite1" presStyleCnt="0"/>
      <dgm:spPr/>
    </dgm:pt>
    <dgm:pt modelId="{E728AA1E-8F4E-40C5-9FDB-3C6F1FEE7050}" type="pres">
      <dgm:prSet presAssocID="{831E2B4E-D266-4163-B9D7-D27D46734BA5}" presName="dummyNode1" presStyleLbl="node1" presStyleIdx="0" presStyleCnt="3"/>
      <dgm:spPr/>
    </dgm:pt>
    <dgm:pt modelId="{675E1D49-7B7D-44A8-B5D1-AF4765D2DF01}" type="pres">
      <dgm:prSet presAssocID="{831E2B4E-D266-4163-B9D7-D27D46734BA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03441-D9A1-419B-AC3C-9092A9A0F535}" type="pres">
      <dgm:prSet presAssocID="{831E2B4E-D266-4163-B9D7-D27D46734BA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679C3-E27A-4A1E-BD26-4E0809812849}" type="pres">
      <dgm:prSet presAssocID="{831E2B4E-D266-4163-B9D7-D27D46734BA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3E102-6CB3-494D-9A0D-BF17356C24E7}" type="pres">
      <dgm:prSet presAssocID="{831E2B4E-D266-4163-B9D7-D27D46734BA5}" presName="connSite1" presStyleCnt="0"/>
      <dgm:spPr/>
    </dgm:pt>
    <dgm:pt modelId="{B35326AA-A85F-4A7A-81A9-45C981551593}" type="pres">
      <dgm:prSet presAssocID="{09394BF5-E3E5-46B5-8CD6-B79E761BDCA2}" presName="Name9" presStyleLbl="sibTrans2D1" presStyleIdx="0" presStyleCnt="2"/>
      <dgm:spPr/>
      <dgm:t>
        <a:bodyPr/>
        <a:lstStyle/>
        <a:p>
          <a:endParaRPr lang="en-US"/>
        </a:p>
      </dgm:t>
    </dgm:pt>
    <dgm:pt modelId="{9A89FAF5-CAA3-4830-9A08-8F0F8684544A}" type="pres">
      <dgm:prSet presAssocID="{611CDE76-BFA2-43A9-A628-9BA3FCAF5744}" presName="composite2" presStyleCnt="0"/>
      <dgm:spPr/>
    </dgm:pt>
    <dgm:pt modelId="{B91C7617-1586-4D40-B66B-B2CF53321BF2}" type="pres">
      <dgm:prSet presAssocID="{611CDE76-BFA2-43A9-A628-9BA3FCAF5744}" presName="dummyNode2" presStyleLbl="node1" presStyleIdx="0" presStyleCnt="3"/>
      <dgm:spPr/>
    </dgm:pt>
    <dgm:pt modelId="{B521A30B-193B-4380-8C54-24E147395375}" type="pres">
      <dgm:prSet presAssocID="{611CDE76-BFA2-43A9-A628-9BA3FCAF5744}" presName="childNode2" presStyleLbl="bgAcc1" presStyleIdx="1" presStyleCnt="3" custScaleY="117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3DDA7-E84C-40AA-95A6-BEE5D6D1A7B7}" type="pres">
      <dgm:prSet presAssocID="{611CDE76-BFA2-43A9-A628-9BA3FCAF574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2E2D7-ADFA-4F9A-83C4-AF3A9CB4F217}" type="pres">
      <dgm:prSet presAssocID="{611CDE76-BFA2-43A9-A628-9BA3FCAF574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018DD-5C85-4FB9-9720-835F767F1DBA}" type="pres">
      <dgm:prSet presAssocID="{611CDE76-BFA2-43A9-A628-9BA3FCAF5744}" presName="connSite2" presStyleCnt="0"/>
      <dgm:spPr/>
    </dgm:pt>
    <dgm:pt modelId="{C27C0DA5-861C-4910-A41A-088E0BC8A3D2}" type="pres">
      <dgm:prSet presAssocID="{09D8441D-3C70-4629-B6C8-867A678A5BFB}" presName="Name18" presStyleLbl="sibTrans2D1" presStyleIdx="1" presStyleCnt="2"/>
      <dgm:spPr/>
      <dgm:t>
        <a:bodyPr/>
        <a:lstStyle/>
        <a:p>
          <a:endParaRPr lang="en-US"/>
        </a:p>
      </dgm:t>
    </dgm:pt>
    <dgm:pt modelId="{24BC9D9C-A129-4383-AA5F-C83DE0EC65C2}" type="pres">
      <dgm:prSet presAssocID="{84A51C7B-7C24-4490-AB30-D40201BC976C}" presName="composite1" presStyleCnt="0"/>
      <dgm:spPr/>
    </dgm:pt>
    <dgm:pt modelId="{B1B428AA-6246-4344-9890-56AE85D93010}" type="pres">
      <dgm:prSet presAssocID="{84A51C7B-7C24-4490-AB30-D40201BC976C}" presName="dummyNode1" presStyleLbl="node1" presStyleIdx="1" presStyleCnt="3"/>
      <dgm:spPr/>
    </dgm:pt>
    <dgm:pt modelId="{717F6649-02C6-4CA7-8138-FF58C8DAB781}" type="pres">
      <dgm:prSet presAssocID="{84A51C7B-7C24-4490-AB30-D40201BC976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27E14-E952-49DF-85D3-62911C205752}" type="pres">
      <dgm:prSet presAssocID="{84A51C7B-7C24-4490-AB30-D40201BC976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08C15-AC8D-4DDC-A929-AD9B340CD656}" type="pres">
      <dgm:prSet presAssocID="{84A51C7B-7C24-4490-AB30-D40201BC976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03BB6-0096-45FD-A837-85D5EF3F3E4B}" type="pres">
      <dgm:prSet presAssocID="{84A51C7B-7C24-4490-AB30-D40201BC976C}" presName="connSite1" presStyleCnt="0"/>
      <dgm:spPr/>
    </dgm:pt>
  </dgm:ptLst>
  <dgm:cxnLst>
    <dgm:cxn modelId="{008C7282-FFA0-4C4B-874C-0A2036E5446F}" srcId="{84A51C7B-7C24-4490-AB30-D40201BC976C}" destId="{575BD404-116E-485C-AF3C-AE9778C7A75E}" srcOrd="0" destOrd="0" parTransId="{78A9B45C-6153-4256-8011-C5F0F12F0C4A}" sibTransId="{65B4AFEC-329B-4E05-B487-34BEA2FF3BF9}"/>
    <dgm:cxn modelId="{1587CB1C-0FC1-40AE-9845-DF7737C86132}" srcId="{831E2B4E-D266-4163-B9D7-D27D46734BA5}" destId="{9DD64168-C4B4-4FA0-A9B6-51314F4B9D6F}" srcOrd="0" destOrd="0" parTransId="{FC4CE0E1-5CDA-4A45-93C4-672448FDC08D}" sibTransId="{2782C274-493F-4D29-B50F-C13665AC9044}"/>
    <dgm:cxn modelId="{FF256861-8A4D-449A-86B5-469B540EFD45}" srcId="{611CDE76-BFA2-43A9-A628-9BA3FCAF5744}" destId="{3A0E334B-BCCB-4DFC-9082-3D131C4E57DB}" srcOrd="0" destOrd="0" parTransId="{A846A515-017A-4E57-ABD1-2FB31720B8E5}" sibTransId="{555751A1-2EE5-4C66-976C-ABC1789169D2}"/>
    <dgm:cxn modelId="{82CE9992-3568-4AF2-A752-731A8B1501AB}" type="presOf" srcId="{575BD404-116E-485C-AF3C-AE9778C7A75E}" destId="{717F6649-02C6-4CA7-8138-FF58C8DAB781}" srcOrd="0" destOrd="0" presId="urn:microsoft.com/office/officeart/2005/8/layout/hProcess4"/>
    <dgm:cxn modelId="{EEBEED2A-E64C-4034-8A2E-59B97887A60C}" type="presOf" srcId="{84A51C7B-7C24-4490-AB30-D40201BC976C}" destId="{66508C15-AC8D-4DDC-A929-AD9B340CD656}" srcOrd="0" destOrd="0" presId="urn:microsoft.com/office/officeart/2005/8/layout/hProcess4"/>
    <dgm:cxn modelId="{F293B8A7-0067-441A-89EC-32FB0F5146A9}" type="presOf" srcId="{F26E8126-D833-4B92-A32E-55C082DBB0B2}" destId="{BC327E14-E952-49DF-85D3-62911C205752}" srcOrd="1" destOrd="1" presId="urn:microsoft.com/office/officeart/2005/8/layout/hProcess4"/>
    <dgm:cxn modelId="{AC5458ED-E85B-42AC-AE79-AAFEF614FAEF}" type="presOf" srcId="{575BD404-116E-485C-AF3C-AE9778C7A75E}" destId="{BC327E14-E952-49DF-85D3-62911C205752}" srcOrd="1" destOrd="0" presId="urn:microsoft.com/office/officeart/2005/8/layout/hProcess4"/>
    <dgm:cxn modelId="{DB421EA8-AF76-45B8-A0B9-A49C2A5A8A2A}" type="presOf" srcId="{09394BF5-E3E5-46B5-8CD6-B79E761BDCA2}" destId="{B35326AA-A85F-4A7A-81A9-45C981551593}" srcOrd="0" destOrd="0" presId="urn:microsoft.com/office/officeart/2005/8/layout/hProcess4"/>
    <dgm:cxn modelId="{CD89D22F-DDF5-464E-A97D-5EB9433B484C}" srcId="{9ED7F83C-CA91-42CE-AFC8-15956804E151}" destId="{611CDE76-BFA2-43A9-A628-9BA3FCAF5744}" srcOrd="1" destOrd="0" parTransId="{CDB7C74C-874C-4A8F-9F7E-9DEB838B40BE}" sibTransId="{09D8441D-3C70-4629-B6C8-867A678A5BFB}"/>
    <dgm:cxn modelId="{261A3FFA-CF36-4202-ADC6-3C2B07E326E2}" srcId="{84A51C7B-7C24-4490-AB30-D40201BC976C}" destId="{F26E8126-D833-4B92-A32E-55C082DBB0B2}" srcOrd="1" destOrd="0" parTransId="{C2685C1A-60B1-49BD-A68C-4A8E6ACF8EEF}" sibTransId="{5A56E86A-38E8-4829-8E70-09B76183D4F0}"/>
    <dgm:cxn modelId="{19E71B90-96E0-452D-9D14-3FFE8A4A981D}" type="presOf" srcId="{831E2B4E-D266-4163-B9D7-D27D46734BA5}" destId="{2CA679C3-E27A-4A1E-BD26-4E0809812849}" srcOrd="0" destOrd="0" presId="urn:microsoft.com/office/officeart/2005/8/layout/hProcess4"/>
    <dgm:cxn modelId="{0DB52BF6-F850-4C97-95F3-31F74F5B6543}" type="presOf" srcId="{F26E8126-D833-4B92-A32E-55C082DBB0B2}" destId="{717F6649-02C6-4CA7-8138-FF58C8DAB781}" srcOrd="0" destOrd="1" presId="urn:microsoft.com/office/officeart/2005/8/layout/hProcess4"/>
    <dgm:cxn modelId="{51C5CD55-DE37-4FEB-B3F1-C85791836EDA}" srcId="{9ED7F83C-CA91-42CE-AFC8-15956804E151}" destId="{831E2B4E-D266-4163-B9D7-D27D46734BA5}" srcOrd="0" destOrd="0" parTransId="{0B1E1D2E-7AC0-4FEE-9706-60F641C3EC4F}" sibTransId="{09394BF5-E3E5-46B5-8CD6-B79E761BDCA2}"/>
    <dgm:cxn modelId="{E70A88D9-5B44-4DFB-BF1B-55B62C5E2EBD}" type="presOf" srcId="{611CDE76-BFA2-43A9-A628-9BA3FCAF5744}" destId="{FA82E2D7-ADFA-4F9A-83C4-AF3A9CB4F217}" srcOrd="0" destOrd="0" presId="urn:microsoft.com/office/officeart/2005/8/layout/hProcess4"/>
    <dgm:cxn modelId="{4FD3EA36-DCF7-4B5B-87AC-5B3FD3FE0ADF}" type="presOf" srcId="{9DD64168-C4B4-4FA0-A9B6-51314F4B9D6F}" destId="{675E1D49-7B7D-44A8-B5D1-AF4765D2DF01}" srcOrd="0" destOrd="0" presId="urn:microsoft.com/office/officeart/2005/8/layout/hProcess4"/>
    <dgm:cxn modelId="{F1C7CE63-0905-436A-8A0C-B56730ED3978}" type="presOf" srcId="{9ED7F83C-CA91-42CE-AFC8-15956804E151}" destId="{8F1AFCD0-995F-4F1C-A7A2-E5CB91A20A93}" srcOrd="0" destOrd="0" presId="urn:microsoft.com/office/officeart/2005/8/layout/hProcess4"/>
    <dgm:cxn modelId="{8531EA47-38C3-454D-87FC-28AFFEAB842E}" srcId="{9ED7F83C-CA91-42CE-AFC8-15956804E151}" destId="{84A51C7B-7C24-4490-AB30-D40201BC976C}" srcOrd="2" destOrd="0" parTransId="{4A943E9C-8A77-40C1-B9BB-D8DA8021BCF5}" sibTransId="{5A250488-F5F1-45C2-800B-3126C2E6AE4A}"/>
    <dgm:cxn modelId="{63DCB99D-4E1A-471C-83A5-15C497D8D398}" type="presOf" srcId="{7C2E4C30-6183-455E-93A7-BA045FB07422}" destId="{5693DDA7-E84C-40AA-95A6-BEE5D6D1A7B7}" srcOrd="1" destOrd="1" presId="urn:microsoft.com/office/officeart/2005/8/layout/hProcess4"/>
    <dgm:cxn modelId="{67317CC9-7F43-4653-B994-2122341A3E40}" type="presOf" srcId="{3A0E334B-BCCB-4DFC-9082-3D131C4E57DB}" destId="{5693DDA7-E84C-40AA-95A6-BEE5D6D1A7B7}" srcOrd="1" destOrd="0" presId="urn:microsoft.com/office/officeart/2005/8/layout/hProcess4"/>
    <dgm:cxn modelId="{E9DDDDFF-E1DE-4462-B0E7-162E4EAD1474}" type="presOf" srcId="{9DD64168-C4B4-4FA0-A9B6-51314F4B9D6F}" destId="{07803441-D9A1-419B-AC3C-9092A9A0F535}" srcOrd="1" destOrd="0" presId="urn:microsoft.com/office/officeart/2005/8/layout/hProcess4"/>
    <dgm:cxn modelId="{36CA9DB5-FE86-4D3D-9ACD-595EBD31B92C}" srcId="{611CDE76-BFA2-43A9-A628-9BA3FCAF5744}" destId="{7C2E4C30-6183-455E-93A7-BA045FB07422}" srcOrd="1" destOrd="0" parTransId="{5813C77C-9BC5-48F0-AB56-E2540505DBC0}" sibTransId="{A6214350-2B8B-4F12-AAC8-4A4D9E5854F5}"/>
    <dgm:cxn modelId="{ECFC495F-4767-4FEB-8EB3-3A0C4C8B6A9A}" type="presOf" srcId="{3A0E334B-BCCB-4DFC-9082-3D131C4E57DB}" destId="{B521A30B-193B-4380-8C54-24E147395375}" srcOrd="0" destOrd="0" presId="urn:microsoft.com/office/officeart/2005/8/layout/hProcess4"/>
    <dgm:cxn modelId="{E3325A2B-020A-4909-AB6A-518ACABC7D94}" type="presOf" srcId="{09D8441D-3C70-4629-B6C8-867A678A5BFB}" destId="{C27C0DA5-861C-4910-A41A-088E0BC8A3D2}" srcOrd="0" destOrd="0" presId="urn:microsoft.com/office/officeart/2005/8/layout/hProcess4"/>
    <dgm:cxn modelId="{41688671-AD00-45D8-A691-817FECB0CEF2}" type="presOf" srcId="{7C2E4C30-6183-455E-93A7-BA045FB07422}" destId="{B521A30B-193B-4380-8C54-24E147395375}" srcOrd="0" destOrd="1" presId="urn:microsoft.com/office/officeart/2005/8/layout/hProcess4"/>
    <dgm:cxn modelId="{BA32244F-9E03-450A-AD0A-E29F294E971A}" type="presParOf" srcId="{8F1AFCD0-995F-4F1C-A7A2-E5CB91A20A93}" destId="{85733198-A243-4030-A792-F4A9A698CF62}" srcOrd="0" destOrd="0" presId="urn:microsoft.com/office/officeart/2005/8/layout/hProcess4"/>
    <dgm:cxn modelId="{2741F71B-904C-4E0F-A6FB-1E8496C3433C}" type="presParOf" srcId="{8F1AFCD0-995F-4F1C-A7A2-E5CB91A20A93}" destId="{7F76AE11-567A-4414-9C63-D8973AAC9905}" srcOrd="1" destOrd="0" presId="urn:microsoft.com/office/officeart/2005/8/layout/hProcess4"/>
    <dgm:cxn modelId="{374437FE-C751-4DC4-B396-CB2DD2BCA93D}" type="presParOf" srcId="{8F1AFCD0-995F-4F1C-A7A2-E5CB91A20A93}" destId="{161B234B-2308-42D6-94A0-F73BA600F7BB}" srcOrd="2" destOrd="0" presId="urn:microsoft.com/office/officeart/2005/8/layout/hProcess4"/>
    <dgm:cxn modelId="{59DEA21E-8A04-48BB-9A42-F120D052E6CF}" type="presParOf" srcId="{161B234B-2308-42D6-94A0-F73BA600F7BB}" destId="{5D24F001-E96F-49FC-A402-E9E35922F2D3}" srcOrd="0" destOrd="0" presId="urn:microsoft.com/office/officeart/2005/8/layout/hProcess4"/>
    <dgm:cxn modelId="{FC7F204B-EA92-4345-BDEE-C3648BD66E57}" type="presParOf" srcId="{5D24F001-E96F-49FC-A402-E9E35922F2D3}" destId="{E728AA1E-8F4E-40C5-9FDB-3C6F1FEE7050}" srcOrd="0" destOrd="0" presId="urn:microsoft.com/office/officeart/2005/8/layout/hProcess4"/>
    <dgm:cxn modelId="{FE11ED83-6692-4305-9839-9B4642184AB5}" type="presParOf" srcId="{5D24F001-E96F-49FC-A402-E9E35922F2D3}" destId="{675E1D49-7B7D-44A8-B5D1-AF4765D2DF01}" srcOrd="1" destOrd="0" presId="urn:microsoft.com/office/officeart/2005/8/layout/hProcess4"/>
    <dgm:cxn modelId="{99EE4D5F-0FCA-4026-A74D-8096D193C8C2}" type="presParOf" srcId="{5D24F001-E96F-49FC-A402-E9E35922F2D3}" destId="{07803441-D9A1-419B-AC3C-9092A9A0F535}" srcOrd="2" destOrd="0" presId="urn:microsoft.com/office/officeart/2005/8/layout/hProcess4"/>
    <dgm:cxn modelId="{90376114-7EE1-4E24-8170-A6081FF557FE}" type="presParOf" srcId="{5D24F001-E96F-49FC-A402-E9E35922F2D3}" destId="{2CA679C3-E27A-4A1E-BD26-4E0809812849}" srcOrd="3" destOrd="0" presId="urn:microsoft.com/office/officeart/2005/8/layout/hProcess4"/>
    <dgm:cxn modelId="{B45287D7-597C-40E8-A68F-EE01CAB22F4F}" type="presParOf" srcId="{5D24F001-E96F-49FC-A402-E9E35922F2D3}" destId="{F8B3E102-6CB3-494D-9A0D-BF17356C24E7}" srcOrd="4" destOrd="0" presId="urn:microsoft.com/office/officeart/2005/8/layout/hProcess4"/>
    <dgm:cxn modelId="{71F2012D-BE28-49CF-B5AD-025497CD3618}" type="presParOf" srcId="{161B234B-2308-42D6-94A0-F73BA600F7BB}" destId="{B35326AA-A85F-4A7A-81A9-45C981551593}" srcOrd="1" destOrd="0" presId="urn:microsoft.com/office/officeart/2005/8/layout/hProcess4"/>
    <dgm:cxn modelId="{C8C79F55-FD33-4557-B8AD-AFABD32BDEC2}" type="presParOf" srcId="{161B234B-2308-42D6-94A0-F73BA600F7BB}" destId="{9A89FAF5-CAA3-4830-9A08-8F0F8684544A}" srcOrd="2" destOrd="0" presId="urn:microsoft.com/office/officeart/2005/8/layout/hProcess4"/>
    <dgm:cxn modelId="{269D3E45-5A1B-4451-9976-B2052A10F974}" type="presParOf" srcId="{9A89FAF5-CAA3-4830-9A08-8F0F8684544A}" destId="{B91C7617-1586-4D40-B66B-B2CF53321BF2}" srcOrd="0" destOrd="0" presId="urn:microsoft.com/office/officeart/2005/8/layout/hProcess4"/>
    <dgm:cxn modelId="{ABD544AE-8C69-4CF4-AE4F-BD88A1FA6565}" type="presParOf" srcId="{9A89FAF5-CAA3-4830-9A08-8F0F8684544A}" destId="{B521A30B-193B-4380-8C54-24E147395375}" srcOrd="1" destOrd="0" presId="urn:microsoft.com/office/officeart/2005/8/layout/hProcess4"/>
    <dgm:cxn modelId="{EAFFBB86-5FF9-43F6-A5E6-FC134B137586}" type="presParOf" srcId="{9A89FAF5-CAA3-4830-9A08-8F0F8684544A}" destId="{5693DDA7-E84C-40AA-95A6-BEE5D6D1A7B7}" srcOrd="2" destOrd="0" presId="urn:microsoft.com/office/officeart/2005/8/layout/hProcess4"/>
    <dgm:cxn modelId="{6E5178D5-1028-481D-A74E-1D55ED5D1C16}" type="presParOf" srcId="{9A89FAF5-CAA3-4830-9A08-8F0F8684544A}" destId="{FA82E2D7-ADFA-4F9A-83C4-AF3A9CB4F217}" srcOrd="3" destOrd="0" presId="urn:microsoft.com/office/officeart/2005/8/layout/hProcess4"/>
    <dgm:cxn modelId="{EAF993DA-7B3C-40A7-AAE8-B1DEC3B99AA7}" type="presParOf" srcId="{9A89FAF5-CAA3-4830-9A08-8F0F8684544A}" destId="{A02018DD-5C85-4FB9-9720-835F767F1DBA}" srcOrd="4" destOrd="0" presId="urn:microsoft.com/office/officeart/2005/8/layout/hProcess4"/>
    <dgm:cxn modelId="{ADAD21A7-282C-44FA-BE3B-15B8CB1F4573}" type="presParOf" srcId="{161B234B-2308-42D6-94A0-F73BA600F7BB}" destId="{C27C0DA5-861C-4910-A41A-088E0BC8A3D2}" srcOrd="3" destOrd="0" presId="urn:microsoft.com/office/officeart/2005/8/layout/hProcess4"/>
    <dgm:cxn modelId="{85F70895-287E-4322-8A0E-034C1F7A017C}" type="presParOf" srcId="{161B234B-2308-42D6-94A0-F73BA600F7BB}" destId="{24BC9D9C-A129-4383-AA5F-C83DE0EC65C2}" srcOrd="4" destOrd="0" presId="urn:microsoft.com/office/officeart/2005/8/layout/hProcess4"/>
    <dgm:cxn modelId="{77CC9BBD-C95A-4E22-8571-A2F9F7373ABE}" type="presParOf" srcId="{24BC9D9C-A129-4383-AA5F-C83DE0EC65C2}" destId="{B1B428AA-6246-4344-9890-56AE85D93010}" srcOrd="0" destOrd="0" presId="urn:microsoft.com/office/officeart/2005/8/layout/hProcess4"/>
    <dgm:cxn modelId="{3D610F76-CD95-47DD-9E6B-FC4F153BA615}" type="presParOf" srcId="{24BC9D9C-A129-4383-AA5F-C83DE0EC65C2}" destId="{717F6649-02C6-4CA7-8138-FF58C8DAB781}" srcOrd="1" destOrd="0" presId="urn:microsoft.com/office/officeart/2005/8/layout/hProcess4"/>
    <dgm:cxn modelId="{C9D2A057-4611-43E7-855F-880794BB47D4}" type="presParOf" srcId="{24BC9D9C-A129-4383-AA5F-C83DE0EC65C2}" destId="{BC327E14-E952-49DF-85D3-62911C205752}" srcOrd="2" destOrd="0" presId="urn:microsoft.com/office/officeart/2005/8/layout/hProcess4"/>
    <dgm:cxn modelId="{2B5717CD-CD35-459A-9520-FF53ECF61820}" type="presParOf" srcId="{24BC9D9C-A129-4383-AA5F-C83DE0EC65C2}" destId="{66508C15-AC8D-4DDC-A929-AD9B340CD656}" srcOrd="3" destOrd="0" presId="urn:microsoft.com/office/officeart/2005/8/layout/hProcess4"/>
    <dgm:cxn modelId="{D2D62E4D-3197-418E-BE18-29597F80960D}" type="presParOf" srcId="{24BC9D9C-A129-4383-AA5F-C83DE0EC65C2}" destId="{22B03BB6-0096-45FD-A837-85D5EF3F3E4B}" srcOrd="4" destOrd="0" presId="urn:microsoft.com/office/officeart/2005/8/layout/h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F4CAA-CC3D-4FFA-A858-F0A589A2F4D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0272-69F2-42B9-8E2B-9249C8CE5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9FB61-9532-4FB5-B483-BAF426DBE4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E581-6CCD-4416-B9A2-8C0EBA23BE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C4FB-80A4-4AF6-81CF-C7FF2604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E581-6CCD-4416-B9A2-8C0EBA23BE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C4FB-80A4-4AF6-81CF-C7FF2604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E581-6CCD-4416-B9A2-8C0EBA23BE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C4FB-80A4-4AF6-81CF-C7FF2604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E581-6CCD-4416-B9A2-8C0EBA23BE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C4FB-80A4-4AF6-81CF-C7FF2604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E581-6CCD-4416-B9A2-8C0EBA23BE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C4FB-80A4-4AF6-81CF-C7FF2604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E581-6CCD-4416-B9A2-8C0EBA23BE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C4FB-80A4-4AF6-81CF-C7FF2604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E581-6CCD-4416-B9A2-8C0EBA23BE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C4FB-80A4-4AF6-81CF-C7FF2604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E581-6CCD-4416-B9A2-8C0EBA23BE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C4FB-80A4-4AF6-81CF-C7FF2604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E581-6CCD-4416-B9A2-8C0EBA23BE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C4FB-80A4-4AF6-81CF-C7FF2604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E581-6CCD-4416-B9A2-8C0EBA23BE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C4FB-80A4-4AF6-81CF-C7FF2604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E581-6CCD-4416-B9A2-8C0EBA23BE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C4FB-80A4-4AF6-81CF-C7FF2604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CE581-6CCD-4416-B9A2-8C0EBA23BE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C4FB-80A4-4AF6-81CF-C7FF2604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9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ynemongrain@learnsphere.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41575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</a:rPr>
              <a:t>Understanding Today’s Workforce in a Digital Age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80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NBCDA/ </a:t>
            </a:r>
            <a:r>
              <a:rPr lang="en-US" dirty="0" smtClean="0"/>
              <a:t>November 2018 conference</a:t>
            </a:r>
            <a:endParaRPr lang="en-US" dirty="0"/>
          </a:p>
        </p:txBody>
      </p:sp>
      <p:pic>
        <p:nvPicPr>
          <p:cNvPr id="5" name="Picture 4" descr="MCB-Logo-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CA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Arial" charset="0"/>
              <a:buNone/>
            </a:pPr>
            <a:r>
              <a:rPr lang="fr-CA" sz="8000" b="1" dirty="0" smtClean="0">
                <a:solidFill>
                  <a:srgbClr val="00B0F0"/>
                </a:solidFill>
              </a:rPr>
              <a:t>TOOLS FOR GENS</a:t>
            </a:r>
          </a:p>
          <a:p>
            <a:pPr lvl="1" eaLnBrk="1" hangingPunct="1">
              <a:buFont typeface="Arial" charset="0"/>
              <a:buNone/>
            </a:pPr>
            <a:r>
              <a:rPr lang="fr-CA" sz="8000" b="1" dirty="0" smtClean="0">
                <a:solidFill>
                  <a:srgbClr val="00B0F0"/>
                </a:solidFill>
              </a:rPr>
              <a:t> </a:t>
            </a:r>
            <a:r>
              <a:rPr lang="fr-CA" sz="96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fr-CA" sz="9600" b="1" dirty="0" smtClean="0">
                <a:solidFill>
                  <a:schemeClr val="accent6">
                    <a:lumMod val="75000"/>
                  </a:schemeClr>
                </a:solidFill>
              </a:rPr>
              <a:t> &amp; Z</a:t>
            </a:r>
          </a:p>
        </p:txBody>
      </p:sp>
      <p:pic>
        <p:nvPicPr>
          <p:cNvPr id="20484" name="Picture 3" descr="imagesCA7EXGM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0528" y="4663440"/>
            <a:ext cx="2633472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dirty="0" smtClean="0"/>
              <a:t>Voice mails, phones and emails</a:t>
            </a:r>
            <a:endParaRPr lang="fr-CA" b="1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3600" dirty="0" smtClean="0"/>
              <a:t>Many potential candidates don’t have voicemail, or phone function on their Smartphones and never check email</a:t>
            </a:r>
          </a:p>
          <a:p>
            <a:pPr eaLnBrk="1" hangingPunct="1"/>
            <a:r>
              <a:rPr lang="en-US" sz="3600" b="1" dirty="0" smtClean="0"/>
              <a:t>Very few NB employers are willing to text potential candidates – </a:t>
            </a:r>
            <a:r>
              <a:rPr lang="en-US" sz="3600" b="1" dirty="0" smtClean="0">
                <a:solidFill>
                  <a:srgbClr val="C00000"/>
                </a:solidFill>
              </a:rPr>
              <a:t>but this is changing</a:t>
            </a: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Let your clients know that these components should be in place and checked regularly when starting a job search!</a:t>
            </a:r>
          </a:p>
          <a:p>
            <a:pPr eaLnBrk="1" hangingPunct="1"/>
            <a:endParaRPr lang="en-US" sz="3600" b="1" dirty="0" smtClean="0"/>
          </a:p>
        </p:txBody>
      </p:sp>
      <p:pic>
        <p:nvPicPr>
          <p:cNvPr id="4" name="Picture 3" descr="rememb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830779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Google yourself</a:t>
            </a:r>
            <a:endParaRPr lang="fr-CA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sz="3600" b="1" dirty="0" smtClean="0"/>
              <a:t>Google</a:t>
            </a:r>
            <a:r>
              <a:rPr lang="en-US" sz="3600" dirty="0" smtClean="0"/>
              <a:t> search your name</a:t>
            </a:r>
          </a:p>
          <a:p>
            <a:pPr lvl="1" eaLnBrk="1" hangingPunct="1">
              <a:buFont typeface="Arial" charset="0"/>
              <a:buNone/>
            </a:pPr>
            <a:r>
              <a:rPr lang="en-US" sz="3600" dirty="0" smtClean="0"/>
              <a:t>Note the top 5 that appear – do you want an employer to see that?</a:t>
            </a:r>
          </a:p>
          <a:p>
            <a:pPr lvl="1" eaLnBrk="1" hangingPunct="1">
              <a:buFont typeface="Arial" charset="0"/>
              <a:buNone/>
            </a:pPr>
            <a:r>
              <a:rPr lang="en-US" sz="3600" dirty="0" smtClean="0"/>
              <a:t>Do a </a:t>
            </a:r>
            <a:r>
              <a:rPr lang="en-US" sz="3600" b="1" dirty="0" smtClean="0"/>
              <a:t>Google</a:t>
            </a:r>
            <a:r>
              <a:rPr lang="en-US" sz="3600" dirty="0" smtClean="0"/>
              <a:t> image search as well.  (tagged photos show up here)</a:t>
            </a:r>
          </a:p>
          <a:p>
            <a:pPr lvl="1" eaLnBrk="1" hangingPunct="1">
              <a:buFont typeface="Arial" charset="0"/>
              <a:buNone/>
            </a:pPr>
            <a:r>
              <a:rPr lang="en-US" sz="3600" b="1" dirty="0" smtClean="0"/>
              <a:t>Google </a:t>
            </a:r>
            <a:r>
              <a:rPr lang="en-US" sz="3600" dirty="0" smtClean="0"/>
              <a:t>yourself after 11pm – the outcomes may change</a:t>
            </a:r>
          </a:p>
        </p:txBody>
      </p:sp>
      <p:pic>
        <p:nvPicPr>
          <p:cNvPr id="22532" name="Picture 4" descr="google vangaul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2" y="5211762"/>
            <a:ext cx="31426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b="1" dirty="0" smtClean="0"/>
              <a:t>‘’Clear or hide ‘iffy’ content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Photos</a:t>
            </a:r>
          </a:p>
          <a:p>
            <a:pPr eaLnBrk="1" hangingPunct="1"/>
            <a:r>
              <a:rPr lang="en-US" b="1" dirty="0" smtClean="0"/>
              <a:t>Vidéos</a:t>
            </a:r>
          </a:p>
          <a:p>
            <a:pPr eaLnBrk="1" hangingPunct="1"/>
            <a:r>
              <a:rPr lang="en-US" b="1" dirty="0" smtClean="0"/>
              <a:t>Blog post</a:t>
            </a:r>
          </a:p>
          <a:p>
            <a:pPr eaLnBrk="1" hangingPunct="1"/>
            <a:r>
              <a:rPr lang="en-US" b="1" dirty="0" smtClean="0"/>
              <a:t>Comments from friends and family</a:t>
            </a:r>
          </a:p>
          <a:p>
            <a:pPr eaLnBrk="1" hangingPunct="1"/>
            <a:r>
              <a:rPr lang="en-US" b="1" dirty="0" smtClean="0"/>
              <a:t>Party, sex or drug content</a:t>
            </a:r>
          </a:p>
          <a:p>
            <a:pPr eaLnBrk="1" hangingPunct="1"/>
            <a:r>
              <a:rPr lang="en-US" b="1" dirty="0" smtClean="0"/>
              <a:t>Pages you like that you don’t want</a:t>
            </a:r>
            <a:br>
              <a:rPr lang="en-US" b="1" dirty="0" smtClean="0"/>
            </a:br>
            <a:r>
              <a:rPr lang="en-US" b="1" dirty="0" smtClean="0"/>
              <a:t>to share with your mom or grandma</a:t>
            </a:r>
          </a:p>
        </p:txBody>
      </p:sp>
      <p:pic>
        <p:nvPicPr>
          <p:cNvPr id="23556" name="Picture 3" descr="imagesCA10A1Z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572000"/>
            <a:ext cx="1646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me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10200"/>
            <a:ext cx="830779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Review your social media accounts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Add a few updates that can impress an employer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sure your security settings are working for you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Hide or file photos and videos that are iffy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Google yourself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 a college or university grad you should have a LinkedIn account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Never use a logo or avatar as your photo on LinkedIn.</a:t>
            </a:r>
            <a:endParaRPr lang="en-US" dirty="0"/>
          </a:p>
        </p:txBody>
      </p:sp>
      <p:pic>
        <p:nvPicPr>
          <p:cNvPr id="5" name="Picture 4" descr="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5760720"/>
            <a:ext cx="1097280" cy="1097280"/>
          </a:xfrm>
          <a:prstGeom prst="rect">
            <a:avLst/>
          </a:prstGeom>
        </p:spPr>
      </p:pic>
      <p:pic>
        <p:nvPicPr>
          <p:cNvPr id="6" name="Picture 5" descr="reme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830779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GEN X et Z resume tools</a:t>
            </a:r>
            <a:endParaRPr lang="en-US" b="1" dirty="0"/>
          </a:p>
        </p:txBody>
      </p:sp>
      <p:pic>
        <p:nvPicPr>
          <p:cNvPr id="24579" name="Content Placeholder 3" descr="resumebuilderfromcanadajob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6463" y="1600200"/>
            <a:ext cx="7331075" cy="4525963"/>
          </a:xfrm>
        </p:spPr>
      </p:pic>
      <p:pic>
        <p:nvPicPr>
          <p:cNvPr id="5" name="Picture 4" descr="reme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10200"/>
            <a:ext cx="830779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5400" b="1" dirty="0" smtClean="0"/>
              <a:t>Prepare for the interview</a:t>
            </a:r>
            <a:endParaRPr lang="fr-CA" sz="5400" b="1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900" dirty="0" smtClean="0"/>
              <a:t>Make sure LinkedIn is up to date</a:t>
            </a:r>
          </a:p>
          <a:p>
            <a:pPr eaLnBrk="1" hangingPunct="1"/>
            <a:r>
              <a:rPr lang="en-US" sz="2900" dirty="0" smtClean="0"/>
              <a:t>Research a potential employer (even if its Tim Horton’s)</a:t>
            </a:r>
          </a:p>
          <a:p>
            <a:pPr eaLnBrk="1" hangingPunct="1"/>
            <a:r>
              <a:rPr lang="en-US" sz="2900" dirty="0" smtClean="0"/>
              <a:t>Check your spelling and grammar</a:t>
            </a:r>
          </a:p>
          <a:p>
            <a:pPr eaLnBrk="1" hangingPunct="1"/>
            <a:r>
              <a:rPr lang="en-US" sz="2900" dirty="0" smtClean="0"/>
              <a:t>Reread the job post and make sure you are qualified</a:t>
            </a:r>
          </a:p>
          <a:p>
            <a:pPr eaLnBrk="1" hangingPunct="1"/>
            <a:r>
              <a:rPr lang="en-US" sz="2900" dirty="0" smtClean="0"/>
              <a:t>Include a short intro letter or email</a:t>
            </a:r>
          </a:p>
          <a:p>
            <a:pPr eaLnBrk="1" hangingPunct="1"/>
            <a:r>
              <a:rPr lang="en-US" sz="2900" dirty="0" smtClean="0"/>
              <a:t>Make sure to have 1 or 2 questions for the interviewer  (not about money)</a:t>
            </a:r>
          </a:p>
          <a:p>
            <a:pPr eaLnBrk="1" hangingPunct="1"/>
            <a:r>
              <a:rPr lang="en-US" sz="2900" b="1" dirty="0" smtClean="0"/>
              <a:t>Have references ready!</a:t>
            </a:r>
          </a:p>
        </p:txBody>
      </p:sp>
      <p:pic>
        <p:nvPicPr>
          <p:cNvPr id="26628" name="Picture 3" descr="imagesCA7FM0U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4475" y="5578475"/>
            <a:ext cx="12795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me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280"/>
            <a:ext cx="830779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Say hello to potential employers </a:t>
            </a:r>
            <a:endParaRPr lang="en-US" b="1" dirty="0"/>
          </a:p>
        </p:txBody>
      </p:sp>
      <p:pic>
        <p:nvPicPr>
          <p:cNvPr id="27651" name="Content Placeholder 3" descr="Recruitmentalwaysrecruitwebsit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7613" y="1600200"/>
            <a:ext cx="6708775" cy="4525963"/>
          </a:xfrm>
        </p:spPr>
      </p:pic>
      <p:pic>
        <p:nvPicPr>
          <p:cNvPr id="4" name="Picture 3" descr="reme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0"/>
            <a:ext cx="830779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Follow employers on 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 smtClean="0"/>
              <a:t>You can check them on LinkedIn, Facebook, Twitter, Medium, Tumblr et Instagram and follow them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8676" name="Picture 3" descr="Facebook logo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71500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blo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9475" y="4943475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imagesCABGHEQ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562600"/>
            <a:ext cx="3543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instagra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343400"/>
            <a:ext cx="13239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ememb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34000"/>
            <a:ext cx="830779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0066"/>
                </a:solidFill>
              </a:rPr>
              <a:t>Avoid these mistakes!</a:t>
            </a:r>
          </a:p>
        </p:txBody>
      </p:sp>
      <p:pic>
        <p:nvPicPr>
          <p:cNvPr id="29699" name="Content Placeholder 3" descr="culottescouleurs.jp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4953000"/>
            <a:ext cx="2286000" cy="1524000"/>
          </a:xfrm>
        </p:spPr>
      </p:pic>
      <p:pic>
        <p:nvPicPr>
          <p:cNvPr id="29700" name="Picture 4" descr="pjs.j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00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ball cap.jp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219200"/>
            <a:ext cx="14843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backback.jp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219200"/>
            <a:ext cx="2019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graphic T.jp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238625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short dress.jp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95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jeans holes.jpe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1981200"/>
            <a:ext cx="140017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boosterjuice.jpe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5029200"/>
            <a:ext cx="14874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flipflos11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72200" y="3581400"/>
            <a:ext cx="10398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 descr="snacks.jpe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28800" y="2743200"/>
            <a:ext cx="1952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 descr="parents.jpe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6200" y="3733800"/>
            <a:ext cx="16287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remember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30779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25000" lnSpcReduction="20000"/>
          </a:bodyPr>
          <a:lstStyle/>
          <a:p>
            <a:endParaRPr lang="en-US" b="1" dirty="0" smtClean="0"/>
          </a:p>
          <a:p>
            <a:r>
              <a:rPr lang="en-US" sz="12800" b="1" dirty="0" smtClean="0"/>
              <a:t>Understanding generational divides in today’s job market</a:t>
            </a:r>
            <a:br>
              <a:rPr lang="en-US" sz="12800" b="1" dirty="0" smtClean="0"/>
            </a:br>
            <a:endParaRPr lang="en-US" sz="12800" b="1" dirty="0" smtClean="0"/>
          </a:p>
          <a:p>
            <a:r>
              <a:rPr lang="en-US" sz="12800" b="1" dirty="0" smtClean="0"/>
              <a:t>Identifying talent acquisition barriers between Gens Y &amp; Z and potential employers</a:t>
            </a:r>
          </a:p>
          <a:p>
            <a:endParaRPr lang="en-US" sz="12800" b="1" dirty="0"/>
          </a:p>
          <a:p>
            <a:r>
              <a:rPr lang="en-US" sz="12800" b="1" dirty="0" smtClean="0"/>
              <a:t>Simple strategies that work for both youth and employers</a:t>
            </a:r>
          </a:p>
          <a:p>
            <a:endParaRPr lang="en-US" sz="12800" b="1" dirty="0"/>
          </a:p>
          <a:p>
            <a:pPr>
              <a:buNone/>
            </a:pPr>
            <a:endParaRPr lang="en-US" sz="12800" b="1" dirty="0" smtClean="0"/>
          </a:p>
          <a:p>
            <a:pPr>
              <a:buNone/>
            </a:pPr>
            <a:endParaRPr lang="en-US" sz="12800" b="1" dirty="0"/>
          </a:p>
          <a:p>
            <a:pPr>
              <a:buNone/>
            </a:pPr>
            <a:r>
              <a:rPr lang="en-US" sz="12800" b="1" dirty="0" smtClean="0"/>
              <a:t/>
            </a:r>
            <a:br>
              <a:rPr lang="en-US" sz="12800" b="1" dirty="0" smtClean="0"/>
            </a:br>
            <a:endParaRPr lang="en-US" sz="128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 descr="imagesCA7IKV8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811" y="5394960"/>
            <a:ext cx="1657189" cy="1463040"/>
          </a:xfrm>
          <a:prstGeom prst="rect">
            <a:avLst/>
          </a:prstGeom>
        </p:spPr>
      </p:pic>
      <p:pic>
        <p:nvPicPr>
          <p:cNvPr id="6" name="Picture 5" descr="MCB-Logo-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FIRST IMPRESSIONS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Arrive at interview 15 minutes ahead of time</a:t>
            </a:r>
          </a:p>
          <a:p>
            <a:r>
              <a:rPr lang="en-US" dirty="0" smtClean="0"/>
              <a:t>Make sure you are dressed to impress.  Avoid jeans if possible</a:t>
            </a:r>
          </a:p>
          <a:p>
            <a:r>
              <a:rPr lang="en-US" dirty="0" smtClean="0"/>
              <a:t>Look at the interview while answering questions</a:t>
            </a:r>
          </a:p>
          <a:p>
            <a:r>
              <a:rPr lang="en-US" dirty="0" smtClean="0"/>
              <a:t>Practice your hand share make sure its firm but not too </a:t>
            </a:r>
            <a:r>
              <a:rPr lang="en-US" dirty="0" err="1" smtClean="0"/>
              <a:t>stong</a:t>
            </a:r>
            <a:r>
              <a:rPr lang="en-US" dirty="0" smtClean="0"/>
              <a:t>.  Make sure your palms are dry</a:t>
            </a:r>
          </a:p>
          <a:p>
            <a:r>
              <a:rPr lang="en-US" dirty="0" smtClean="0"/>
              <a:t>Avoid perfumes of any kind (Axe, Gain, ect)</a:t>
            </a:r>
          </a:p>
          <a:p>
            <a:r>
              <a:rPr lang="en-US" dirty="0" smtClean="0"/>
              <a:t>Make sure you know what’s on your resume</a:t>
            </a:r>
            <a:r>
              <a:rPr lang="fr-CA" dirty="0" smtClean="0"/>
              <a:t>.</a:t>
            </a:r>
          </a:p>
          <a:p>
            <a:endParaRPr lang="fr-CA" dirty="0"/>
          </a:p>
        </p:txBody>
      </p:sp>
      <p:pic>
        <p:nvPicPr>
          <p:cNvPr id="4" name="Picture 3" descr="rememb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221" y="5669280"/>
            <a:ext cx="830779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5400" b="1" dirty="0" smtClean="0"/>
              <a:t>WHY  LINKEDIN MATTERS </a:t>
            </a:r>
            <a:endParaRPr lang="fr-CA" sz="5400" b="1" dirty="0"/>
          </a:p>
        </p:txBody>
      </p:sp>
      <p:pic>
        <p:nvPicPr>
          <p:cNvPr id="30723" name="Content Placeholder 3" descr="linkedin11.jp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962400"/>
            <a:ext cx="3905250" cy="2193925"/>
          </a:xfrm>
        </p:spPr>
      </p:pic>
      <p:pic>
        <p:nvPicPr>
          <p:cNvPr id="30724" name="Picture 4" descr="linkedin33.j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38671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memb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5257800"/>
            <a:ext cx="830779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CA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Employers love Linkedin because it offers a great resume with more details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Timelines and previous experience is easier to check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Candidates can include photos, videos, volunteer experience and travel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Descriptions should be clear and concise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LinkedIn offers a professional looking resume that is easy to update.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 LinkedIn account shows you are serious about your job search.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1748" name="Picture 5" descr="linkedin33.jp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019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me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280"/>
            <a:ext cx="830779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 smtClean="0"/>
              <a:t>Generation Alpha / 2014 to 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WHAT TO EXPECT OF THE PRESENT DAY THREE YEAR OLDS?</a:t>
            </a:r>
            <a:endParaRPr lang="en-US" sz="8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CA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Arial" charset="0"/>
              <a:buNone/>
            </a:pPr>
            <a:r>
              <a:rPr lang="fr-CA" sz="8000" b="1" dirty="0" smtClean="0">
                <a:solidFill>
                  <a:srgbClr val="00B0F0"/>
                </a:solidFill>
              </a:rPr>
              <a:t>STRATEGIES &amp; TOOLS FOR EMPLOYERS</a:t>
            </a:r>
          </a:p>
        </p:txBody>
      </p:sp>
      <p:pic>
        <p:nvPicPr>
          <p:cNvPr id="20484" name="Picture 3" descr="imagesCA7EXGM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0528" y="-304800"/>
            <a:ext cx="2633472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/>
              <a:t>Talent Acquisition Strategy 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/>
              <a:t>Talent Acquisition Strategy </a:t>
            </a:r>
            <a:br>
              <a:rPr lang="en-US" b="1" dirty="0" smtClean="0"/>
            </a:b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simplified for smaller companies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TRUSTED PAID JOB POSTING SITES </a:t>
            </a:r>
            <a:endParaRPr lang="en-US" b="1" dirty="0"/>
          </a:p>
        </p:txBody>
      </p:sp>
      <p:pic>
        <p:nvPicPr>
          <p:cNvPr id="4" name="Content Placeholder 3" descr="Indeedjob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419600"/>
            <a:ext cx="3993932" cy="1737360"/>
          </a:xfrm>
        </p:spPr>
      </p:pic>
      <p:pic>
        <p:nvPicPr>
          <p:cNvPr id="5" name="Picture 4" descr="LinkedIn log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133600"/>
            <a:ext cx="3391598" cy="1463040"/>
          </a:xfrm>
          <a:prstGeom prst="rect">
            <a:avLst/>
          </a:prstGeom>
        </p:spPr>
      </p:pic>
      <p:pic>
        <p:nvPicPr>
          <p:cNvPr id="6" name="Picture 5" descr="careerbeacon_logo_ne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81200"/>
            <a:ext cx="4228543" cy="1463040"/>
          </a:xfrm>
          <a:prstGeom prst="rect">
            <a:avLst/>
          </a:prstGeom>
        </p:spPr>
      </p:pic>
      <p:pic>
        <p:nvPicPr>
          <p:cNvPr id="7" name="Picture 6" descr="Simplyhi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267200"/>
            <a:ext cx="3672276" cy="21945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TRUSTED FREE JOB POSTING SITES  </a:t>
            </a:r>
            <a:endParaRPr lang="en-US" b="1" dirty="0"/>
          </a:p>
        </p:txBody>
      </p:sp>
      <p:pic>
        <p:nvPicPr>
          <p:cNvPr id="4" name="Content Placeholder 3" descr="Indeedjob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724400"/>
            <a:ext cx="3363311" cy="1463040"/>
          </a:xfrm>
        </p:spPr>
      </p:pic>
      <p:pic>
        <p:nvPicPr>
          <p:cNvPr id="6" name="Picture 5" descr="kijiji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19600"/>
            <a:ext cx="2842954" cy="1645920"/>
          </a:xfrm>
          <a:prstGeom prst="rect">
            <a:avLst/>
          </a:prstGeom>
        </p:spPr>
      </p:pic>
      <p:pic>
        <p:nvPicPr>
          <p:cNvPr id="7" name="Picture 6" descr="Canadajobbankmarch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524000"/>
            <a:ext cx="4833892" cy="28346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INTERACTING WITH POTENTIAL CANDIDATES ON SOCIAL MEDIA </a:t>
            </a:r>
            <a:endParaRPr lang="en-US" b="1" dirty="0"/>
          </a:p>
        </p:txBody>
      </p:sp>
      <p:pic>
        <p:nvPicPr>
          <p:cNvPr id="4" name="Content Placeholder 3" descr="MooseheadFace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976" y="1600200"/>
            <a:ext cx="4129859" cy="2377440"/>
          </a:xfrm>
        </p:spPr>
      </p:pic>
      <p:pic>
        <p:nvPicPr>
          <p:cNvPr id="5" name="Picture 4" descr="Irvings on Twitte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399" y="4495800"/>
            <a:ext cx="3749040" cy="2011680"/>
          </a:xfrm>
          <a:prstGeom prst="rect">
            <a:avLst/>
          </a:prstGeom>
        </p:spPr>
      </p:pic>
      <p:pic>
        <p:nvPicPr>
          <p:cNvPr id="6" name="Picture 5" descr="InstagramRevolutionstrategy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00" y="1676400"/>
            <a:ext cx="3657600" cy="2011680"/>
          </a:xfrm>
          <a:prstGeom prst="rect">
            <a:avLst/>
          </a:prstGeom>
        </p:spPr>
      </p:pic>
      <p:pic>
        <p:nvPicPr>
          <p:cNvPr id="7" name="Picture 6" descr="Acresinnovativewaystonetwork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4389120"/>
            <a:ext cx="4417296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8800" b="1" dirty="0" smtClean="0">
                <a:solidFill>
                  <a:srgbClr val="FF0066"/>
                </a:solidFill>
              </a:rPr>
              <a:t>Who are they?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700" b="1" dirty="0" smtClean="0"/>
              <a:t>Getting to know</a:t>
            </a:r>
            <a:r>
              <a:rPr lang="en-US" sz="5700" b="1" dirty="0" smtClean="0">
                <a:solidFill>
                  <a:srgbClr val="FF0066"/>
                </a:solidFill>
              </a:rPr>
              <a:t> </a:t>
            </a:r>
            <a:r>
              <a:rPr lang="en-US" sz="5700" b="1" dirty="0" smtClean="0"/>
              <a:t>- generations  X e&amp; Z?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7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700" b="1" dirty="0" smtClean="0"/>
              <a:t>Strengths, challenges and what drives them</a:t>
            </a:r>
            <a:br>
              <a:rPr lang="en-US" sz="5700" b="1" dirty="0" smtClean="0"/>
            </a:br>
            <a:endParaRPr lang="en-US" sz="57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7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700" b="1" dirty="0" smtClean="0"/>
              <a:t>How to better prepare this generation for today’s job market?</a:t>
            </a:r>
            <a:br>
              <a:rPr lang="en-US" sz="5700" b="1" dirty="0" smtClean="0"/>
            </a:br>
            <a:endParaRPr lang="en-US" sz="57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b="1" dirty="0"/>
          </a:p>
        </p:txBody>
      </p:sp>
      <p:pic>
        <p:nvPicPr>
          <p:cNvPr id="3076" name="Picture 5" descr="emploioffr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819775"/>
            <a:ext cx="2286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NEW SCREENING METHODS 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123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600" y="4876800"/>
            <a:ext cx="2286000" cy="1280160"/>
          </a:xfrm>
          <a:prstGeom prst="rect">
            <a:avLst/>
          </a:prstGeom>
        </p:spPr>
      </p:pic>
      <p:pic>
        <p:nvPicPr>
          <p:cNvPr id="6" name="Picture 5" descr="emailvssocialme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219200"/>
            <a:ext cx="3102475" cy="2377440"/>
          </a:xfrm>
          <a:prstGeom prst="rect">
            <a:avLst/>
          </a:prstGeom>
        </p:spPr>
      </p:pic>
      <p:pic>
        <p:nvPicPr>
          <p:cNvPr id="7" name="Picture 6" descr="google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1905000"/>
            <a:ext cx="2677310" cy="2011680"/>
          </a:xfrm>
          <a:prstGeom prst="rect">
            <a:avLst/>
          </a:prstGeom>
        </p:spPr>
      </p:pic>
      <p:pic>
        <p:nvPicPr>
          <p:cNvPr id="9" name="Picture 8" descr="imagesCA0DRM9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267200"/>
            <a:ext cx="26289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Tips and tools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Send potential candidates sample interview questions to maximize your interview time and allow them to relax and share more pertinent info.</a:t>
            </a:r>
          </a:p>
          <a:p>
            <a:r>
              <a:rPr lang="en-US" dirty="0" smtClean="0"/>
              <a:t>Offer them a tour of their potential work area if the interview went well.</a:t>
            </a:r>
          </a:p>
          <a:p>
            <a:r>
              <a:rPr lang="en-US" dirty="0" smtClean="0"/>
              <a:t>If more than one interviewer make sure to introduce everyone as well as their title. Avoid a 3 to 1 or higher ratio – advise candidate if this will be a panel interview</a:t>
            </a:r>
          </a:p>
          <a:p>
            <a:r>
              <a:rPr lang="en-US" dirty="0" smtClean="0"/>
              <a:t>Choose a room with natural sunlight and plenty of room for everyone – you will get better answers to your questions.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Make sure your questions are not yes and no answers.</a:t>
            </a:r>
          </a:p>
          <a:p>
            <a:r>
              <a:rPr lang="en-US" dirty="0" smtClean="0"/>
              <a:t>If a candidate is shy or visibly nervous offer them some water and a chance to collect </a:t>
            </a:r>
            <a:r>
              <a:rPr lang="en-US" smtClean="0"/>
              <a:t>their thoughts </a:t>
            </a:r>
            <a:endParaRPr lang="en-US" dirty="0" smtClean="0"/>
          </a:p>
          <a:p>
            <a:r>
              <a:rPr lang="en-US" dirty="0" smtClean="0"/>
              <a:t>Use a hiring grid</a:t>
            </a:r>
          </a:p>
          <a:p>
            <a:r>
              <a:rPr lang="en-US" dirty="0" smtClean="0"/>
              <a:t>If candidate is not a good fit consider ending the interview after 15 to 20 minutes</a:t>
            </a:r>
          </a:p>
          <a:p>
            <a:r>
              <a:rPr lang="en-US" dirty="0" smtClean="0"/>
              <a:t>Ask candidate questions about your company</a:t>
            </a:r>
          </a:p>
          <a:p>
            <a:r>
              <a:rPr lang="en-US" dirty="0" smtClean="0"/>
              <a:t>Use the talent acquisition graph as a guide and action plan for recruiting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Tips and tools</a:t>
            </a:r>
            <a:endParaRPr lang="en-US" sz="8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keajobinterview.jp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57200"/>
            <a:ext cx="7666727" cy="566928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/>
              <a:t>Sample hiring grid</a:t>
            </a:r>
            <a:endParaRPr lang="en-US" sz="6600" b="1" dirty="0"/>
          </a:p>
        </p:txBody>
      </p:sp>
      <p:pic>
        <p:nvPicPr>
          <p:cNvPr id="4" name="Content Placeholder 3" descr="hiringgri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05000"/>
            <a:ext cx="5465987" cy="420624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8800" b="1" dirty="0" smtClean="0">
                <a:solidFill>
                  <a:srgbClr val="FFCC00"/>
                </a:solidFill>
              </a:rPr>
              <a:t>JOB ADS</a:t>
            </a:r>
            <a:endParaRPr lang="fr-CA" sz="8800" b="1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Have gotten more creative</a:t>
            </a:r>
          </a:p>
          <a:p>
            <a:r>
              <a:rPr lang="en-US" b="1" dirty="0" smtClean="0"/>
              <a:t>Competition for new talent can be fierce</a:t>
            </a:r>
          </a:p>
          <a:p>
            <a:r>
              <a:rPr lang="en-US" b="1" dirty="0" smtClean="0"/>
              <a:t>A chance to get your company noticed</a:t>
            </a:r>
          </a:p>
          <a:p>
            <a:r>
              <a:rPr lang="en-US" b="1" dirty="0" smtClean="0"/>
              <a:t>Must be clear and concise</a:t>
            </a:r>
          </a:p>
          <a:p>
            <a:r>
              <a:rPr lang="en-US" b="1" dirty="0" smtClean="0"/>
              <a:t>Must appear on several sites</a:t>
            </a:r>
          </a:p>
          <a:p>
            <a:r>
              <a:rPr lang="en-US" b="1" dirty="0" smtClean="0"/>
              <a:t>Must be shared on social media too!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3" descr="emploijob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775" y="5303520"/>
            <a:ext cx="2533225" cy="15544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Interview questions &amp; hiring grid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Use smart questions</a:t>
            </a:r>
          </a:p>
          <a:p>
            <a:r>
              <a:rPr lang="en-US" sz="4800" b="1" dirty="0" smtClean="0"/>
              <a:t>Use the same questions for all candidates</a:t>
            </a:r>
          </a:p>
          <a:p>
            <a:r>
              <a:rPr lang="en-US" sz="4800" b="1" dirty="0" smtClean="0"/>
              <a:t>Take notes</a:t>
            </a:r>
          </a:p>
          <a:p>
            <a:r>
              <a:rPr lang="en-US" sz="4800" b="1" dirty="0" smtClean="0"/>
              <a:t>It helps to be two people in the interview</a:t>
            </a:r>
            <a:endParaRPr lang="en-US" sz="4800" b="1" dirty="0"/>
          </a:p>
        </p:txBody>
      </p:sp>
      <p:pic>
        <p:nvPicPr>
          <p:cNvPr id="4" name="Picture 3" descr="ques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410200"/>
            <a:ext cx="903059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9600" dirty="0" smtClean="0"/>
              <a:t>ALWAYS DO 2-3 REFERENCE CHECKS !!!</a:t>
            </a:r>
            <a:endParaRPr lang="en-US" sz="9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THE INTERGENERATIONAL JOB MARKET p.23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From newspaper job ads, job boards and getting a job where your dad works to global job markets, LinkedIn, Skype interviews and collaborating with peers from all over the world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c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987" y="4206240"/>
            <a:ext cx="2059013" cy="2651760"/>
          </a:xfrm>
          <a:prstGeom prst="rect">
            <a:avLst/>
          </a:prstGeom>
        </p:spPr>
      </p:pic>
      <p:pic>
        <p:nvPicPr>
          <p:cNvPr id="5" name="Picture 4" descr="old tel 2.jpe"/>
          <p:cNvPicPr/>
          <p:nvPr/>
        </p:nvPicPr>
        <p:blipFill>
          <a:blip r:embed="rId3"/>
          <a:stretch>
            <a:fillRect/>
          </a:stretch>
        </p:blipFill>
        <p:spPr>
          <a:xfrm>
            <a:off x="761999" y="5181600"/>
            <a:ext cx="1737360" cy="1463040"/>
          </a:xfrm>
          <a:prstGeom prst="rect">
            <a:avLst/>
          </a:prstGeom>
        </p:spPr>
      </p:pic>
      <p:pic>
        <p:nvPicPr>
          <p:cNvPr id="6" name="Picture 5" descr="newspaper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648200"/>
            <a:ext cx="2382898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HR FOR THE DIGITAL AGE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Training for Human Resources for the Digital Age is now available through Learnsphere Canada for all employers in New Brunswick. Training includes a comprehensive starter of kit of must have HR policies.</a:t>
            </a:r>
          </a:p>
          <a:p>
            <a:r>
              <a:rPr lang="en-US" dirty="0" smtClean="0"/>
              <a:t>Call Carolyne Mongrain  506 452-0387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carolynemongrain@learnsphere.ca</a:t>
            </a:r>
            <a:r>
              <a:rPr lang="en-US" dirty="0" smtClean="0"/>
              <a:t> to book a training session for a minimum of 10 participants.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5 GENERATIONS – 1 JOB MARKET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Maturists				pre -  1945</a:t>
            </a:r>
          </a:p>
          <a:p>
            <a:r>
              <a:rPr lang="en-US" sz="3600" b="1" dirty="0" smtClean="0"/>
              <a:t>Baby Boomers -  			1945-1962</a:t>
            </a:r>
          </a:p>
          <a:p>
            <a:r>
              <a:rPr lang="en-US" sz="3600" b="1" dirty="0" smtClean="0"/>
              <a:t>Baby Busters – 			1963-1980</a:t>
            </a:r>
          </a:p>
          <a:p>
            <a:r>
              <a:rPr lang="en-US" sz="3600" b="1" dirty="0" smtClean="0"/>
              <a:t>Gen X (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Millennials</a:t>
            </a:r>
            <a:r>
              <a:rPr lang="en-US" sz="3600" b="1" dirty="0" smtClean="0"/>
              <a:t>)  		1975-1984</a:t>
            </a:r>
          </a:p>
          <a:p>
            <a:r>
              <a:rPr lang="en-US" sz="3600" b="1" dirty="0" smtClean="0"/>
              <a:t>Gen Y(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Millennials</a:t>
            </a:r>
            <a:r>
              <a:rPr lang="en-US" sz="3600" b="1" dirty="0" smtClean="0"/>
              <a:t>)		1984-1994</a:t>
            </a:r>
          </a:p>
          <a:p>
            <a:r>
              <a:rPr lang="en-US" sz="3600" b="1" dirty="0" smtClean="0"/>
              <a:t>Gen Z or IGen			1995-2013</a:t>
            </a:r>
          </a:p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Gen Alpha				2014-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 smtClean="0"/>
              <a:t>QUESTIONS</a:t>
            </a:r>
            <a:endParaRPr lang="en-US" sz="9600" b="1" dirty="0"/>
          </a:p>
        </p:txBody>
      </p:sp>
      <p:pic>
        <p:nvPicPr>
          <p:cNvPr id="4" name="Content Placeholder 3" descr="ques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52600"/>
            <a:ext cx="3962400" cy="466344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mercilumiè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133600"/>
            <a:ext cx="3996516" cy="3200400"/>
          </a:xfrm>
        </p:spPr>
      </p:pic>
      <p:pic>
        <p:nvPicPr>
          <p:cNvPr id="5" name="Picture 4" descr="MCB-Logo-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UNDERSTANDING GENERATIONAL DIVIDES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Content Placeholder 5" descr="Ce9mtmEXIAAUpA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8073636" cy="40233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6000" b="1" dirty="0" smtClean="0"/>
              <a:t>GENERATIONS Y </a:t>
            </a:r>
            <a:r>
              <a:rPr lang="fr-CA" sz="6000" b="1" dirty="0"/>
              <a:t>&amp;</a:t>
            </a:r>
            <a:r>
              <a:rPr lang="fr-CA" sz="6000" b="1" dirty="0" smtClean="0"/>
              <a:t> Z</a:t>
            </a:r>
            <a:br>
              <a:rPr lang="fr-CA" sz="6000" b="1" dirty="0" smtClean="0"/>
            </a:br>
            <a:r>
              <a:rPr lang="fr-CA" sz="6000" b="1" dirty="0" smtClean="0"/>
              <a:t>HOW THEY COMMUNICATE</a:t>
            </a:r>
            <a:endParaRPr lang="fr-CA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7030A0"/>
                </a:solidFill>
              </a:rPr>
              <a:t>Generation 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 screens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Keep in touch through texting &amp; messaging apps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Share and adjust information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Their focus is on the very short term – the now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Optimists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Wish to be discovered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FF0000"/>
                </a:solidFill>
              </a:rPr>
              <a:t>Generation Z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5 screens – all mobile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Communicate with photos and video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Create their own content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Their focus is on their future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Realists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Prepared to work for their comfort and success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b="1" dirty="0" smtClean="0"/>
              <a:t>GENERATIONS Y &amp; Z and  their relationships</a:t>
            </a:r>
            <a:endParaRPr lang="en-US" sz="5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7030A0"/>
                </a:solidFill>
              </a:rPr>
              <a:t>Generation 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Friends are family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Share and seek out their friends opinions before making major decisions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Prefer designer brands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Are looking for new experiences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C00000"/>
                </a:solidFill>
              </a:rPr>
              <a:t>Generation Z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Both parents and friends are important to them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Research anything before making a decision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Prefer products and services that are local, environmentally friendly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Are concerned about climate change and our planet’s future</a:t>
            </a:r>
            <a:endParaRPr lang="en-US" dirty="0"/>
          </a:p>
        </p:txBody>
      </p:sp>
      <p:pic>
        <p:nvPicPr>
          <p:cNvPr id="8" name="Picture 7" descr="WC Gen Z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200"/>
            <a:ext cx="239150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5400" b="1" dirty="0" smtClean="0"/>
              <a:t>Challenges of Gens Y &amp; Z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Missing  soft skills: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Answering a phone &amp; taking a message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How to participate in a meeting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to write a clear and concise email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Understanding their place within a hierarchy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Communicating clearly without images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to get to know and work with other generations besides their own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</p:txBody>
      </p:sp>
      <p:pic>
        <p:nvPicPr>
          <p:cNvPr id="9220" name="Picture 6" descr="adultsyou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624" y="5590735"/>
            <a:ext cx="31575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GEN Z’s at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Quicker to pick up on missing soft skills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Will change careers several times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Are not overly concerned about loosing their job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Want jobs that are mobile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Seeking good working conditions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Don’t function well within a traditional corporate hierarchy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Prefer to work on projects and not profit margins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Always looking to acquire new knowledge</a:t>
            </a:r>
            <a:endParaRPr lang="en-US" dirty="0"/>
          </a:p>
        </p:txBody>
      </p:sp>
      <p:pic>
        <p:nvPicPr>
          <p:cNvPr id="11268" name="Picture 5" descr="emploisdessin.jp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9193" y="5760720"/>
            <a:ext cx="1394807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1209</Words>
  <Application>Microsoft Office PowerPoint</Application>
  <PresentationFormat>On-screen Show (4:3)</PresentationFormat>
  <Paragraphs>180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Understanding Today’s Workforce in a Digital Age </vt:lpstr>
      <vt:lpstr>Slide 2</vt:lpstr>
      <vt:lpstr>Who are they?</vt:lpstr>
      <vt:lpstr>5 GENERATIONS – 1 JOB MARKET</vt:lpstr>
      <vt:lpstr>UNDERSTANDING GENERATIONAL DIVIDES</vt:lpstr>
      <vt:lpstr>GENERATIONS Y &amp; Z HOW THEY COMMUNICATE</vt:lpstr>
      <vt:lpstr>GENERATIONS Y &amp; Z and  their relationships</vt:lpstr>
      <vt:lpstr>Challenges of Gens Y &amp; Z</vt:lpstr>
      <vt:lpstr>GEN Z’s at work</vt:lpstr>
      <vt:lpstr>Slide 10</vt:lpstr>
      <vt:lpstr>Voice mails, phones and emails</vt:lpstr>
      <vt:lpstr>Google yourself</vt:lpstr>
      <vt:lpstr>‘’Clear or hide ‘iffy’ content</vt:lpstr>
      <vt:lpstr>Review your social media accounts</vt:lpstr>
      <vt:lpstr>GEN X et Z resume tools</vt:lpstr>
      <vt:lpstr>Prepare for the interview</vt:lpstr>
      <vt:lpstr>Say hello to potential employers </vt:lpstr>
      <vt:lpstr>Follow employers on line</vt:lpstr>
      <vt:lpstr>Avoid these mistakes!</vt:lpstr>
      <vt:lpstr>FIRST IMPRESSIONS</vt:lpstr>
      <vt:lpstr>WHY  LINKEDIN MATTERS </vt:lpstr>
      <vt:lpstr>Slide 22</vt:lpstr>
      <vt:lpstr>Generation Alpha / 2014 to ? </vt:lpstr>
      <vt:lpstr>Slide 24</vt:lpstr>
      <vt:lpstr>Talent Acquisition Strategy </vt:lpstr>
      <vt:lpstr>Talent Acquisition Strategy  ( simplified for smaller companies)  </vt:lpstr>
      <vt:lpstr>TRUSTED PAID JOB POSTING SITES </vt:lpstr>
      <vt:lpstr>TRUSTED FREE JOB POSTING SITES  </vt:lpstr>
      <vt:lpstr>INTERACTING WITH POTENTIAL CANDIDATES ON SOCIAL MEDIA </vt:lpstr>
      <vt:lpstr>NEW SCREENING METHODS </vt:lpstr>
      <vt:lpstr>Tips and tools</vt:lpstr>
      <vt:lpstr>Tips and tools</vt:lpstr>
      <vt:lpstr>Slide 33</vt:lpstr>
      <vt:lpstr>Sample hiring grid</vt:lpstr>
      <vt:lpstr>JOB ADS</vt:lpstr>
      <vt:lpstr>Interview questions &amp; hiring grid </vt:lpstr>
      <vt:lpstr>Slide 37</vt:lpstr>
      <vt:lpstr>THE INTERGENERATIONAL JOB MARKET p.23 </vt:lpstr>
      <vt:lpstr>HR FOR THE DIGITAL AGE </vt:lpstr>
      <vt:lpstr>QUESTIONS</vt:lpstr>
      <vt:lpstr>Slide 41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Matching Gens  Y &amp; Z to Employers</dc:title>
  <dc:creator>Michèle C. Brideau</dc:creator>
  <cp:lastModifiedBy>Michèle C. Brideau</cp:lastModifiedBy>
  <cp:revision>5</cp:revision>
  <dcterms:created xsi:type="dcterms:W3CDTF">2017-09-20T19:53:26Z</dcterms:created>
  <dcterms:modified xsi:type="dcterms:W3CDTF">2018-08-22T17:30:18Z</dcterms:modified>
</cp:coreProperties>
</file>