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32"/>
  </p:notesMasterIdLst>
  <p:sldIdLst>
    <p:sldId id="256" r:id="rId2"/>
    <p:sldId id="288" r:id="rId3"/>
    <p:sldId id="319" r:id="rId4"/>
    <p:sldId id="260" r:id="rId5"/>
    <p:sldId id="311" r:id="rId6"/>
    <p:sldId id="318" r:id="rId7"/>
    <p:sldId id="321" r:id="rId8"/>
    <p:sldId id="261" r:id="rId9"/>
    <p:sldId id="267" r:id="rId10"/>
    <p:sldId id="328" r:id="rId11"/>
    <p:sldId id="315" r:id="rId12"/>
    <p:sldId id="325" r:id="rId13"/>
    <p:sldId id="320" r:id="rId14"/>
    <p:sldId id="305" r:id="rId15"/>
    <p:sldId id="326" r:id="rId16"/>
    <p:sldId id="335" r:id="rId17"/>
    <p:sldId id="312" r:id="rId18"/>
    <p:sldId id="293" r:id="rId19"/>
    <p:sldId id="336" r:id="rId20"/>
    <p:sldId id="329" r:id="rId21"/>
    <p:sldId id="309" r:id="rId22"/>
    <p:sldId id="310" r:id="rId23"/>
    <p:sldId id="333" r:id="rId24"/>
    <p:sldId id="331" r:id="rId25"/>
    <p:sldId id="327" r:id="rId26"/>
    <p:sldId id="322" r:id="rId27"/>
    <p:sldId id="323" r:id="rId28"/>
    <p:sldId id="332" r:id="rId29"/>
    <p:sldId id="334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2" autoAdjust="0"/>
    <p:restoredTop sz="94547" autoAdjust="0"/>
  </p:normalViewPr>
  <p:slideViewPr>
    <p:cSldViewPr snapToGrid="0" snapToObjects="1">
      <p:cViewPr>
        <p:scale>
          <a:sx n="100" d="100"/>
          <a:sy n="100" d="100"/>
        </p:scale>
        <p:origin x="60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B4C63-5866-B447-B513-452FD7403507}" type="datetimeFigureOut">
              <a:rPr lang="en-US" smtClean="0"/>
              <a:t>11/22/17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84E1C-73BD-C64D-AB54-931A3530F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84E1C-73BD-C64D-AB54-931A3530F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95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84E1C-73BD-C64D-AB54-931A3530F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71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461F841-C1A8-824A-AD4C-C171139FF522}" type="slidenum">
              <a:rPr lang="en-CA" altLang="en-US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00860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11B01538-E7A9-B245-B7A7-50EE45109C0C}" type="slidenum">
              <a:rPr lang="en-CA" altLang="en-US"/>
              <a:pPr>
                <a:spcBef>
                  <a:spcPct val="0"/>
                </a:spcBef>
              </a:pPr>
              <a:t>27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4709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86B4-F65B-2546-8F8F-E27A486BF191}" type="datetime1">
              <a:rPr lang="en-CA" smtClean="0"/>
              <a:t>2017-11-22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2D42C-66F3-3B49-98ED-32BA7D87A134}" type="datetime1">
              <a:rPr lang="en-CA" smtClean="0"/>
              <a:t>2017-11-22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56C1A-2510-3A43-8E34-0DB9C2B93CB2}" type="datetime1">
              <a:rPr lang="en-CA" smtClean="0"/>
              <a:t>2017-11-22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FF24D-6EE5-B84F-B806-6744F42E08C1}" type="datetime1">
              <a:rPr lang="en-CA" smtClean="0"/>
              <a:t>2017-11-22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89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DAC7E-8026-6743-B2AE-A12331DD6FFD}" type="datetime1">
              <a:rPr lang="en-CA" smtClean="0"/>
              <a:t>2017-11-22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FE70-751B-C54B-815D-993CE6349246}" type="datetime1">
              <a:rPr lang="en-CA" smtClean="0"/>
              <a:t>2017-11-22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83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AE1A-E417-C343-A2CD-5A9227319D97}" type="datetime1">
              <a:rPr lang="en-CA" smtClean="0"/>
              <a:t>2017-11-22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2744A-EDB6-2343-90A2-2AE0F34E36FC}" type="datetime1">
              <a:rPr lang="en-CA" smtClean="0"/>
              <a:t>2017-11-22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F3A9-DF59-6146-A843-7CC7DE9C1A6D}" type="datetime1">
              <a:rPr lang="en-CA" smtClean="0"/>
              <a:t>2017-11-22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1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F36DB-DEAA-AC47-ABC0-22FDEF63C21C}" type="datetime1">
              <a:rPr lang="en-CA" smtClean="0"/>
              <a:t>2017-11-22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780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6F98589-8841-7F41-B309-F0431917064D}" type="datetime1">
              <a:rPr lang="en-CA" smtClean="0"/>
              <a:t>2017-11-22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098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964C-B198-C147-8B30-AD187236860A}" type="datetime1">
              <a:rPr lang="en-CA" smtClean="0"/>
              <a:t>2017-11-22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NBCDA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A608B4C-904E-8F47-9D9F-0DFD15319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4601170"/>
            <a:ext cx="53721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B0F0"/>
                </a:solidFill>
                <a:latin typeface="Abadi MT Condensed Extra Bold"/>
                <a:cs typeface="Abadi MT Condensed Extra Bold"/>
              </a:rPr>
              <a:t>MICHAEL LEBLANC 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Extra Bold"/>
                <a:cs typeface="Abadi MT Condensed Extra Bold"/>
              </a:rPr>
              <a:t>Counselling Therapist; 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Extra Bold"/>
                <a:cs typeface="Abadi MT Condensed Extra Bold"/>
              </a:rPr>
              <a:t>Wellness coordinator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Extra Bold"/>
                <a:cs typeface="Abadi MT Condensed Extra Bold"/>
              </a:rPr>
              <a:t>Professional Counselling Service For Teachers</a:t>
            </a:r>
          </a:p>
          <a:p>
            <a:pPr algn="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badi MT Condensed Extra Bold"/>
                <a:cs typeface="Abadi MT Condensed Extra Bold"/>
              </a:rPr>
              <a:t>New Brunswick Teachers Association/EECD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5233" y="292100"/>
            <a:ext cx="8674468" cy="28321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dirty="0" smtClean="0"/>
              <a:t>Recovering From Burnout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How to revive your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B050"/>
                </a:solidFill>
              </a:rPr>
              <a:t>passion</a:t>
            </a:r>
            <a:r>
              <a:rPr lang="en-US" sz="3600" dirty="0" smtClean="0"/>
              <a:t> for your work</a:t>
            </a:r>
            <a:endParaRPr lang="en-US" dirty="0"/>
          </a:p>
        </p:txBody>
      </p:sp>
      <p:pic>
        <p:nvPicPr>
          <p:cNvPr id="1026" name="Picture 2" descr="mage result for work pa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2" y="4019803"/>
            <a:ext cx="2159368" cy="159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45" y="114300"/>
            <a:ext cx="6694033" cy="5834998"/>
          </a:xfrm>
        </p:spPr>
      </p:pic>
      <p:sp>
        <p:nvSpPr>
          <p:cNvPr id="5" name="TextBox 4"/>
          <p:cNvSpPr txBox="1"/>
          <p:nvPr/>
        </p:nvSpPr>
        <p:spPr>
          <a:xfrm>
            <a:off x="1382145" y="200709"/>
            <a:ext cx="1492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 stages of </a:t>
            </a:r>
          </a:p>
          <a:p>
            <a:r>
              <a:rPr lang="en-US" b="1" dirty="0"/>
              <a:t>B</a:t>
            </a:r>
            <a:r>
              <a:rPr lang="en-US" b="1" dirty="0" smtClean="0"/>
              <a:t>urnout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7600" y="5257800"/>
            <a:ext cx="181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Freudenberger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North, 1975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5749530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0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00B050"/>
                </a:solidFill>
              </a:rPr>
              <a:t>workplace </a:t>
            </a:r>
            <a:r>
              <a:rPr lang="en-US" dirty="0" smtClean="0"/>
              <a:t>Areas that lead to burnout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360" y="1989628"/>
            <a:ext cx="7495540" cy="3776172"/>
          </a:xfrm>
        </p:spPr>
        <p:txBody>
          <a:bodyPr>
            <a:noAutofit/>
          </a:bodyPr>
          <a:lstStyle/>
          <a:p>
            <a:r>
              <a:rPr lang="en-US" dirty="0"/>
              <a:t>Working </a:t>
            </a:r>
            <a:r>
              <a:rPr lang="en-US"/>
              <a:t>too </a:t>
            </a:r>
            <a:r>
              <a:rPr lang="en-US" smtClean="0"/>
              <a:t>much - </a:t>
            </a:r>
            <a:r>
              <a:rPr lang="en-US" u="sng" dirty="0" smtClean="0"/>
              <a:t>workload</a:t>
            </a:r>
            <a:endParaRPr lang="en-US" dirty="0" smtClean="0"/>
          </a:p>
          <a:p>
            <a:r>
              <a:rPr lang="en-US" dirty="0" smtClean="0"/>
              <a:t>Working with little </a:t>
            </a:r>
            <a:r>
              <a:rPr lang="en-US" u="sng" dirty="0" smtClean="0"/>
              <a:t>control</a:t>
            </a:r>
            <a:r>
              <a:rPr lang="en-US" dirty="0" smtClean="0"/>
              <a:t> </a:t>
            </a:r>
          </a:p>
          <a:p>
            <a:r>
              <a:rPr lang="en-US" dirty="0" smtClean="0"/>
              <a:t>Working for insufficient </a:t>
            </a:r>
            <a:r>
              <a:rPr lang="en-US" u="sng" dirty="0" smtClean="0"/>
              <a:t>reward</a:t>
            </a:r>
            <a:r>
              <a:rPr lang="en-US" dirty="0" smtClean="0"/>
              <a:t> - whether the currency is money, prestige, or positive feedback</a:t>
            </a:r>
          </a:p>
          <a:p>
            <a:r>
              <a:rPr lang="en-US" dirty="0" smtClean="0"/>
              <a:t>Working with little social support </a:t>
            </a:r>
            <a:r>
              <a:rPr lang="en-US" u="sng" dirty="0" smtClean="0"/>
              <a:t>community</a:t>
            </a:r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in an unjust environment </a:t>
            </a:r>
            <a:r>
              <a:rPr lang="en-US" u="sng" dirty="0" smtClean="0"/>
              <a:t>fairness</a:t>
            </a:r>
            <a:endParaRPr lang="en-US" dirty="0" smtClean="0"/>
          </a:p>
          <a:p>
            <a:r>
              <a:rPr lang="en-US" dirty="0" smtClean="0"/>
              <a:t>Working </a:t>
            </a:r>
            <a:r>
              <a:rPr lang="en-US" dirty="0"/>
              <a:t>within a conflict of values </a:t>
            </a:r>
            <a:r>
              <a:rPr lang="en-US" u="sng" dirty="0" smtClean="0"/>
              <a:t>workplace values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11600" y="5611911"/>
            <a:ext cx="508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Taken from “The Truth About Burnout” – </a:t>
            </a:r>
            <a:r>
              <a:rPr lang="en-US" sz="1400" dirty="0" err="1" smtClean="0"/>
              <a:t>Maslach</a:t>
            </a:r>
            <a:r>
              <a:rPr lang="en-US" sz="1400" dirty="0" smtClean="0"/>
              <a:t> and </a:t>
            </a:r>
            <a:r>
              <a:rPr lang="en-US" sz="1400" dirty="0" err="1" smtClean="0"/>
              <a:t>Leither</a:t>
            </a:r>
            <a:r>
              <a:rPr lang="en-US" sz="1400" dirty="0" smtClean="0"/>
              <a:t>, 1997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1959" y="5688144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3" y="558354"/>
            <a:ext cx="7484635" cy="388664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991" y="5586020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90" y="145256"/>
            <a:ext cx="6571343" cy="5465763"/>
          </a:xfrm>
        </p:spPr>
      </p:pic>
      <p:sp>
        <p:nvSpPr>
          <p:cNvPr id="5" name="TextBox 4"/>
          <p:cNvSpPr txBox="1"/>
          <p:nvPr/>
        </p:nvSpPr>
        <p:spPr>
          <a:xfrm>
            <a:off x="3318699" y="5738911"/>
            <a:ext cx="5707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Taken from “Stanford Social Innovation Review” – </a:t>
            </a:r>
            <a:r>
              <a:rPr lang="en-US" sz="1400" dirty="0" err="1" smtClean="0"/>
              <a:t>Maslach</a:t>
            </a:r>
            <a:r>
              <a:rPr lang="en-US" sz="1400" dirty="0" smtClean="0"/>
              <a:t> and </a:t>
            </a:r>
            <a:r>
              <a:rPr lang="en-US" sz="1400" dirty="0" err="1" smtClean="0"/>
              <a:t>Leither</a:t>
            </a:r>
            <a:r>
              <a:rPr lang="en-US" sz="1400" dirty="0" smtClean="0"/>
              <a:t>, 2005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908" y="5769503"/>
            <a:ext cx="4034004" cy="309201"/>
          </a:xfrm>
        </p:spPr>
        <p:txBody>
          <a:bodyPr/>
          <a:lstStyle/>
          <a:p>
            <a:r>
              <a:rPr lang="en-US" dirty="0" smtClean="0"/>
              <a:t>NBCDA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4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2047240"/>
          </a:xfrm>
        </p:spPr>
        <p:txBody>
          <a:bodyPr/>
          <a:lstStyle/>
          <a:p>
            <a:pPr algn="ctr"/>
            <a:r>
              <a:rPr lang="en-US" sz="4000" dirty="0" smtClean="0"/>
              <a:t>What does Burnout </a:t>
            </a:r>
            <a:br>
              <a:rPr lang="en-US" sz="4000" dirty="0" smtClean="0"/>
            </a:br>
            <a:r>
              <a:rPr lang="en-US" sz="4000" dirty="0" smtClean="0"/>
              <a:t>Look like?</a:t>
            </a:r>
            <a:endParaRPr lang="en-US" sz="4000" dirty="0"/>
          </a:p>
        </p:txBody>
      </p:sp>
      <p:pic>
        <p:nvPicPr>
          <p:cNvPr id="4" name="Picture 3" descr="Burnout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06600"/>
            <a:ext cx="2882900" cy="28321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5391" y="5726808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0501" y="2012219"/>
            <a:ext cx="2349499" cy="1650999"/>
          </a:xfrm>
          <a:solidFill>
            <a:srgbClr val="FFFF00"/>
          </a:solidFill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Fight or Flight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Stress/Anxiety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Indecisive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Inattentive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Angry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60501" y="3810000"/>
            <a:ext cx="2362200" cy="163121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Shut Down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Detachment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Depression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Burnout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Social Isolation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5442530" y="2032002"/>
            <a:ext cx="2545769" cy="163121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Calm</a:t>
            </a:r>
          </a:p>
          <a:p>
            <a:r>
              <a:rPr lang="en-US" sz="2000" dirty="0" smtClean="0"/>
              <a:t>Positive States</a:t>
            </a:r>
          </a:p>
          <a:p>
            <a:r>
              <a:rPr lang="en-US" sz="2000" dirty="0" smtClean="0"/>
              <a:t>Clear Identity</a:t>
            </a:r>
          </a:p>
          <a:p>
            <a:r>
              <a:rPr lang="en-US" sz="2000" dirty="0" smtClean="0"/>
              <a:t>Organized Thinking</a:t>
            </a:r>
          </a:p>
          <a:p>
            <a:r>
              <a:rPr lang="en-US" sz="2000" dirty="0" smtClean="0"/>
              <a:t>Expressive/Creative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2530" y="3810000"/>
            <a:ext cx="2545769" cy="163121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Attuned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Spiritually Connected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Flow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Fearless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Inspired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1282" y="522380"/>
            <a:ext cx="724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Unfolding Emotional </a:t>
            </a:r>
            <a:r>
              <a:rPr lang="en-US" sz="3600" b="1" dirty="0" smtClean="0"/>
              <a:t>Sequencing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63943"/>
            <a:ext cx="14068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Body/Mind</a:t>
            </a:r>
          </a:p>
          <a:p>
            <a:r>
              <a:rPr lang="en-US" dirty="0" smtClean="0"/>
              <a:t>“Conserving</a:t>
            </a:r>
          </a:p>
          <a:p>
            <a:r>
              <a:rPr lang="en-US" dirty="0" smtClean="0"/>
              <a:t>Energy”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3200" y="2237553"/>
            <a:ext cx="1320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Body/Mind</a:t>
            </a:r>
          </a:p>
          <a:p>
            <a:r>
              <a:rPr lang="en-US" dirty="0" smtClean="0"/>
              <a:t>“Survival and Protection”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88299" y="2413000"/>
            <a:ext cx="125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Body/Mind</a:t>
            </a:r>
          </a:p>
          <a:p>
            <a:r>
              <a:rPr lang="en-US" dirty="0" smtClean="0"/>
              <a:t>“Feeling</a:t>
            </a:r>
          </a:p>
          <a:p>
            <a:r>
              <a:rPr lang="en-US" dirty="0" smtClean="0"/>
              <a:t>Safe – Growth”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88299" y="4051300"/>
            <a:ext cx="1257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Body/Mind</a:t>
            </a:r>
          </a:p>
          <a:p>
            <a:r>
              <a:rPr lang="en-US" dirty="0" smtClean="0"/>
              <a:t>“Beyond</a:t>
            </a:r>
          </a:p>
          <a:p>
            <a:r>
              <a:rPr lang="en-US" i="1" dirty="0" smtClean="0"/>
              <a:t>Ordinary”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87800" y="3009900"/>
            <a:ext cx="0" cy="161570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987800" y="3009900"/>
            <a:ext cx="1333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21300" y="3009900"/>
            <a:ext cx="0" cy="16157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22701" y="4625608"/>
            <a:ext cx="304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</a:t>
            </a:r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797880" y="2689999"/>
            <a:ext cx="241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</a:t>
            </a:r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006573" y="2689999"/>
            <a:ext cx="314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63936" y="4625608"/>
            <a:ext cx="27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3200" y="5655947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344488"/>
            <a:ext cx="5699125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Cognitive Impact of 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Chronic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25650"/>
            <a:ext cx="7662863" cy="4229100"/>
          </a:xfrm>
        </p:spPr>
        <p:txBody>
          <a:bodyPr/>
          <a:lstStyle/>
          <a:p>
            <a:r>
              <a:rPr lang="en-US" altLang="en-US" b="1" dirty="0">
                <a:solidFill>
                  <a:srgbClr val="00B050"/>
                </a:solidFill>
                <a:ea typeface="ＭＳ Ｐゴシック" charset="-128"/>
              </a:rPr>
              <a:t>Diverted Attention </a:t>
            </a:r>
            <a:r>
              <a:rPr lang="en-US" altLang="en-US" dirty="0">
                <a:ea typeface="ＭＳ Ｐゴシック" charset="-128"/>
              </a:rPr>
              <a:t>– inability to stay on task until completion </a:t>
            </a:r>
            <a:r>
              <a:rPr lang="en-US" altLang="en-US" dirty="0" smtClean="0">
                <a:ea typeface="ＭＳ Ｐゴシック" charset="-128"/>
              </a:rPr>
              <a:t>(a.k.a. ‘Monkey Mind’)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b="1" dirty="0">
                <a:solidFill>
                  <a:srgbClr val="00B050"/>
                </a:solidFill>
                <a:ea typeface="ＭＳ Ｐゴシック" charset="-128"/>
              </a:rPr>
              <a:t>Foggy Brain </a:t>
            </a:r>
            <a:r>
              <a:rPr lang="en-US" altLang="en-US" dirty="0">
                <a:ea typeface="ＭＳ Ｐゴシック" charset="-128"/>
              </a:rPr>
              <a:t>– slow thinking, lack of clarity</a:t>
            </a:r>
          </a:p>
          <a:p>
            <a:r>
              <a:rPr lang="en-US" altLang="en-US" b="1" dirty="0">
                <a:solidFill>
                  <a:srgbClr val="00B050"/>
                </a:solidFill>
                <a:ea typeface="ＭＳ Ｐゴシック" charset="-128"/>
              </a:rPr>
              <a:t>Increased Anxiety and Rumination </a:t>
            </a:r>
            <a:r>
              <a:rPr lang="en-US" altLang="en-US" dirty="0">
                <a:ea typeface="ＭＳ Ｐゴシック" charset="-128"/>
              </a:rPr>
              <a:t>(obsession with task </a:t>
            </a:r>
            <a:r>
              <a:rPr lang="en-US" altLang="en-US" dirty="0" smtClean="0">
                <a:ea typeface="ＭＳ Ｐゴシック" charset="-128"/>
              </a:rPr>
              <a:t>completion; waking up at 3:45 thinking about work)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b="1" dirty="0">
                <a:solidFill>
                  <a:srgbClr val="00B050"/>
                </a:solidFill>
                <a:ea typeface="ＭＳ Ｐゴシック" charset="-128"/>
              </a:rPr>
              <a:t>Working Memory Trouble </a:t>
            </a:r>
            <a:r>
              <a:rPr lang="en-US" altLang="en-US" dirty="0">
                <a:ea typeface="ＭＳ Ｐゴシック" charset="-128"/>
              </a:rPr>
              <a:t>(short term </a:t>
            </a:r>
            <a:r>
              <a:rPr lang="en-US" altLang="en-US" dirty="0" smtClean="0">
                <a:ea typeface="ＭＳ Ｐゴシック" charset="-128"/>
              </a:rPr>
              <a:t>storage; ”Why did I come downstairs again?”)</a:t>
            </a:r>
            <a:endParaRPr lang="en-US" altLang="en-US" dirty="0">
              <a:ea typeface="ＭＳ Ｐゴシック" charset="-128"/>
            </a:endParaRPr>
          </a:p>
          <a:p>
            <a:r>
              <a:rPr lang="en-US" altLang="en-US" b="1" dirty="0">
                <a:solidFill>
                  <a:srgbClr val="00B050"/>
                </a:solidFill>
                <a:ea typeface="ＭＳ Ｐゴシック" charset="-128"/>
              </a:rPr>
              <a:t>Difficulty Learning New Concepts </a:t>
            </a:r>
            <a:r>
              <a:rPr lang="en-US" altLang="en-US" dirty="0">
                <a:ea typeface="ＭＳ Ｐゴシック" charset="-128"/>
              </a:rPr>
              <a:t>– (revert to overuse of ‘What You Know’; new course prep a struggle)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7916863" y="6356350"/>
            <a:ext cx="971550" cy="365125"/>
          </a:xfrm>
        </p:spPr>
        <p:txBody>
          <a:bodyPr/>
          <a:lstStyle/>
          <a:p>
            <a:pPr>
              <a:defRPr/>
            </a:pPr>
            <a:r>
              <a:rPr lang="en-CA"/>
              <a:t>Branch 1827</a:t>
            </a:r>
            <a:endParaRPr lang="en-US" dirty="0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88913"/>
            <a:ext cx="2066925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57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191" y="448572"/>
            <a:ext cx="6571343" cy="1049235"/>
          </a:xfrm>
        </p:spPr>
        <p:txBody>
          <a:bodyPr/>
          <a:lstStyle/>
          <a:p>
            <a:r>
              <a:rPr lang="en-US" dirty="0" smtClean="0"/>
              <a:t>Who is susceptible to Burnout?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" y="2073656"/>
            <a:ext cx="6365240" cy="39751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Type A Personalities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Perfectionists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Idealistic, rather than realistic people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Single Workers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Women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Workers without kids, hobbies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Helping </a:t>
            </a:r>
            <a:r>
              <a:rPr lang="en-US" sz="2000" dirty="0" err="1" smtClean="0"/>
              <a:t>profess’s</a:t>
            </a:r>
            <a:r>
              <a:rPr lang="en-US" sz="2000" dirty="0"/>
              <a:t> </a:t>
            </a:r>
            <a:r>
              <a:rPr lang="en-US" sz="2000" dirty="0" smtClean="0"/>
              <a:t>(teachers, doctors, nurses, </a:t>
            </a:r>
            <a:r>
              <a:rPr lang="en-US" dirty="0" smtClean="0"/>
              <a:t>police</a:t>
            </a:r>
            <a:r>
              <a:rPr lang="en-US" sz="20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Government employees</a:t>
            </a:r>
            <a:endParaRPr lang="en-US" sz="2000" dirty="0" smtClean="0"/>
          </a:p>
        </p:txBody>
      </p:sp>
      <p:pic>
        <p:nvPicPr>
          <p:cNvPr id="4" name="Picture 3" descr="burnout 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00" y="2073656"/>
            <a:ext cx="2235200" cy="328574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66905" y="5626048"/>
            <a:ext cx="2277095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275129"/>
            <a:ext cx="7520940" cy="1718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 Unicode MS"/>
                <a:cs typeface="Arial Unicode MS"/>
              </a:rPr>
              <a:t>C</a:t>
            </a:r>
            <a:r>
              <a:rPr lang="en-US" sz="3200" dirty="0" smtClean="0">
                <a:latin typeface="Arial Unicode MS"/>
                <a:cs typeface="Arial Unicode MS"/>
              </a:rPr>
              <a:t>omplete the MBI</a:t>
            </a:r>
          </a:p>
          <a:p>
            <a:pPr marL="0" indent="0">
              <a:buNone/>
            </a:pPr>
            <a:r>
              <a:rPr lang="en-US" sz="3200" dirty="0" smtClean="0">
                <a:latin typeface="Arial Unicode MS"/>
                <a:cs typeface="Arial Unicode MS"/>
              </a:rPr>
              <a:t>         “</a:t>
            </a:r>
            <a:r>
              <a:rPr lang="en-US" sz="3200" dirty="0" err="1" smtClean="0">
                <a:latin typeface="Arial Unicode MS"/>
                <a:cs typeface="Arial Unicode MS"/>
              </a:rPr>
              <a:t>Maslach</a:t>
            </a:r>
            <a:r>
              <a:rPr lang="en-US" sz="3200" dirty="0" smtClean="0">
                <a:latin typeface="Arial Unicode MS"/>
                <a:cs typeface="Arial Unicode MS"/>
              </a:rPr>
              <a:t> Burnout Inventory”</a:t>
            </a:r>
            <a:endParaRPr lang="en-US" sz="3200" dirty="0">
              <a:latin typeface="Arial Unicode MS"/>
              <a:cs typeface="Arial Unicode MS"/>
            </a:endParaRPr>
          </a:p>
        </p:txBody>
      </p:sp>
      <p:pic>
        <p:nvPicPr>
          <p:cNvPr id="4" name="Picture 3" descr="maslach burn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98801"/>
            <a:ext cx="2881630" cy="37317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5391" y="5675911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8091" y="5688708"/>
            <a:ext cx="740909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  <p:pic>
        <p:nvPicPr>
          <p:cNvPr id="2050" name="Picture 2" descr="mage result for finding your 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2540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9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stress 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93699"/>
            <a:ext cx="6705600" cy="484293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6991" y="5574408"/>
            <a:ext cx="702809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391" y="2396733"/>
            <a:ext cx="6571343" cy="3450613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/>
              <a:t>“I’ve changed careers when my interests changed and passion left. To overcome burnout, I followed my passion to where it went next.”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	       Taken from “Fried” by Joan </a:t>
            </a:r>
            <a:r>
              <a:rPr lang="en-US" dirty="0" err="1" smtClean="0"/>
              <a:t>Borysenko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8891" y="5692745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129" y="233020"/>
            <a:ext cx="5533572" cy="1049235"/>
          </a:xfrm>
        </p:spPr>
        <p:txBody>
          <a:bodyPr/>
          <a:lstStyle/>
          <a:p>
            <a:r>
              <a:rPr lang="en-US" dirty="0" smtClean="0"/>
              <a:t>What do we do about BURNOUT?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814028"/>
            <a:ext cx="9017000" cy="4195272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Stop. Listen. Reflect. Ask questions. Find your ‘why’ – your reason for building new habits</a:t>
            </a:r>
          </a:p>
          <a:p>
            <a:pPr>
              <a:buFont typeface="Arial"/>
              <a:buChar char="•"/>
            </a:pPr>
            <a:r>
              <a:rPr lang="en-US" dirty="0" smtClean="0"/>
              <a:t>Tap into what you are craving, missing, yearning for. Get into nature to go deeper.</a:t>
            </a:r>
          </a:p>
          <a:p>
            <a:pPr>
              <a:buFont typeface="Arial"/>
              <a:buChar char="•"/>
            </a:pPr>
            <a:r>
              <a:rPr lang="en-US" dirty="0" smtClean="0"/>
              <a:t>Accept the need to change course in your life. Course corrections are healthy, not a sign of failure</a:t>
            </a:r>
          </a:p>
          <a:p>
            <a:pPr>
              <a:buFont typeface="Arial"/>
              <a:buChar char="•"/>
            </a:pPr>
            <a:r>
              <a:rPr lang="en-US" dirty="0" smtClean="0"/>
              <a:t>Possibly take time off – and </a:t>
            </a:r>
            <a:r>
              <a:rPr lang="en-US" u="sng" dirty="0" smtClean="0"/>
              <a:t>follow a wellness plan </a:t>
            </a:r>
            <a:r>
              <a:rPr lang="en-US" dirty="0" smtClean="0"/>
              <a:t>while away from work</a:t>
            </a:r>
          </a:p>
          <a:p>
            <a:pPr>
              <a:buFont typeface="Arial"/>
              <a:buChar char="•"/>
            </a:pPr>
            <a:r>
              <a:rPr lang="en-US" dirty="0" smtClean="0"/>
              <a:t>Get sleep/Rest. Nap. </a:t>
            </a:r>
          </a:p>
          <a:p>
            <a:pPr>
              <a:buFont typeface="Arial"/>
              <a:buChar char="•"/>
            </a:pPr>
            <a:r>
              <a:rPr lang="en-US" dirty="0" smtClean="0"/>
              <a:t>Ensure stress management skills become HABITS: MBSR, daily awareness (charting progress, spotting spiraling, thankfulness, negative perceptions), visualizations, body scanning, mindfulness meditation, nature therapy, yoga, laughter</a:t>
            </a:r>
          </a:p>
          <a:p>
            <a:pPr>
              <a:buFont typeface="Arial"/>
              <a:buChar char="•"/>
            </a:pPr>
            <a:r>
              <a:rPr lang="en-US" dirty="0" smtClean="0"/>
              <a:t>Exercise/Move regularly and with purpose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 on your assertiveness/boundaries (permission to say ‘no’)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4" name="Picture 3" descr="balanc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233020"/>
            <a:ext cx="1714500" cy="9017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9499" y="5700099"/>
            <a:ext cx="1337295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948923"/>
            <a:ext cx="8102600" cy="4197877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Don’t be afraid to ask for help: Medical/Counselling/Coaching/Paramedical</a:t>
            </a:r>
          </a:p>
          <a:p>
            <a:pPr>
              <a:buFont typeface="Arial"/>
              <a:buChar char="•"/>
            </a:pPr>
            <a:r>
              <a:rPr lang="en-US" dirty="0" smtClean="0"/>
              <a:t>S-L-O-W D-O-W-N on purpose – peel back on commitments and focus on using more ‘automatic’ attention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Allow yourself to grieve the losses – idealism, role at work (“The person who always….”), energy, sometimes friends</a:t>
            </a:r>
          </a:p>
          <a:p>
            <a:pPr>
              <a:buFont typeface="Arial"/>
              <a:buChar char="•"/>
            </a:pPr>
            <a:r>
              <a:rPr lang="en-US" dirty="0" smtClean="0"/>
              <a:t>Start/finish </a:t>
            </a:r>
            <a:r>
              <a:rPr lang="en-US" dirty="0"/>
              <a:t>non-work hobbies or projects – connect to passions/values</a:t>
            </a:r>
          </a:p>
          <a:p>
            <a:pPr>
              <a:buFont typeface="Arial"/>
              <a:buChar char="•"/>
            </a:pPr>
            <a:r>
              <a:rPr lang="en-US" dirty="0" smtClean="0"/>
              <a:t>Upon return to work, have critical conversations </a:t>
            </a:r>
            <a:r>
              <a:rPr lang="en-US" dirty="0"/>
              <a:t>for changes </a:t>
            </a:r>
            <a:r>
              <a:rPr lang="en-US" dirty="0" smtClean="0"/>
              <a:t>to some of the </a:t>
            </a:r>
            <a:r>
              <a:rPr lang="en-US" dirty="0"/>
              <a:t>6 key areas – workload, control, reward, community feeling, fairness and workplace </a:t>
            </a:r>
            <a:r>
              <a:rPr lang="en-US" dirty="0" smtClean="0"/>
              <a:t>values</a:t>
            </a:r>
            <a:endParaRPr lang="en-US" dirty="0"/>
          </a:p>
        </p:txBody>
      </p:sp>
      <p:pic>
        <p:nvPicPr>
          <p:cNvPr id="6" name="Picture 5" descr="body, mind, spir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27000"/>
            <a:ext cx="1803400" cy="17019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8798" y="5625208"/>
            <a:ext cx="1102602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591" y="656687"/>
            <a:ext cx="7217909" cy="74488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Always come back to your ‘why’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90" y="2041133"/>
            <a:ext cx="6571343" cy="2734067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would you want to change things?</a:t>
            </a:r>
          </a:p>
          <a:p>
            <a:r>
              <a:rPr lang="en-US" sz="4000" dirty="0" smtClean="0"/>
              <a:t>What is the end game?</a:t>
            </a:r>
          </a:p>
          <a:p>
            <a:endParaRPr lang="en-US" sz="4000" dirty="0"/>
          </a:p>
        </p:txBody>
      </p:sp>
      <p:pic>
        <p:nvPicPr>
          <p:cNvPr id="11266" name="Picture 2" descr="mage result for find your w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12" y="3860800"/>
            <a:ext cx="32340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991" y="5689600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2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91" y="182220"/>
            <a:ext cx="6571343" cy="1049235"/>
          </a:xfrm>
        </p:spPr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Epworth sleepiness Scale</a:t>
            </a:r>
            <a:endParaRPr lang="en-US" i="1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04" y="823856"/>
            <a:ext cx="6660296" cy="5145144"/>
          </a:xfrm>
        </p:spPr>
      </p:pic>
      <p:sp>
        <p:nvSpPr>
          <p:cNvPr id="5" name="TextBox 4"/>
          <p:cNvSpPr txBox="1"/>
          <p:nvPr/>
        </p:nvSpPr>
        <p:spPr>
          <a:xfrm>
            <a:off x="7087734" y="133706"/>
            <a:ext cx="1966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Murray Johns, 1990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1591" y="5659799"/>
            <a:ext cx="842509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67" y="584200"/>
            <a:ext cx="8013818" cy="423386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5391" y="5688708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1430791" y="0"/>
            <a:ext cx="67358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mtClean="0"/>
              <a:t>Remember the </a:t>
            </a:r>
            <a:r>
              <a:rPr lang="en-US" altLang="en-US" dirty="0" smtClean="0"/>
              <a:t>Yerkes-Dodson </a:t>
            </a:r>
            <a:r>
              <a:rPr lang="en-US" altLang="en-US" dirty="0"/>
              <a:t>Law</a:t>
            </a:r>
            <a:br>
              <a:rPr lang="en-US" altLang="en-US" dirty="0"/>
            </a:br>
            <a:r>
              <a:rPr lang="en-US" altLang="en-US" sz="2000" dirty="0">
                <a:latin typeface="Arial" charset="0"/>
              </a:rPr>
              <a:t>Stress Performance Connection</a:t>
            </a:r>
            <a:endParaRPr lang="en-US" altLang="en-US" dirty="0"/>
          </a:p>
        </p:txBody>
      </p:sp>
      <p:pic>
        <p:nvPicPr>
          <p:cNvPr id="50178" name="Picture 3" descr="stress graph new lett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257" y="930180"/>
            <a:ext cx="6900409" cy="505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548" y="5600700"/>
            <a:ext cx="1172709" cy="282909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1532391" y="199088"/>
            <a:ext cx="6571343" cy="1049235"/>
          </a:xfrm>
        </p:spPr>
        <p:txBody>
          <a:bodyPr/>
          <a:lstStyle/>
          <a:p>
            <a:pPr algn="ctr" eaLnBrk="1" hangingPunct="1"/>
            <a:r>
              <a:rPr lang="en-CA" altLang="en-US"/>
              <a:t>Develop Strong Boundaries</a:t>
            </a:r>
          </a:p>
        </p:txBody>
      </p:sp>
      <p:sp>
        <p:nvSpPr>
          <p:cNvPr id="72706" name="Content Placeholder 2"/>
          <p:cNvSpPr>
            <a:spLocks/>
          </p:cNvSpPr>
          <p:nvPr/>
        </p:nvSpPr>
        <p:spPr bwMode="auto">
          <a:xfrm>
            <a:off x="495300" y="1354138"/>
            <a:ext cx="8229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3000" dirty="0"/>
              <a:t>		</a:t>
            </a:r>
            <a:r>
              <a:rPr lang="en-US" altLang="en-US" sz="3000" b="1" dirty="0"/>
              <a:t>Weak/Permeable   </a:t>
            </a:r>
            <a:r>
              <a:rPr lang="en-US" altLang="en-US" sz="3000" dirty="0"/>
              <a:t>              </a:t>
            </a:r>
            <a:r>
              <a:rPr lang="en-US" altLang="en-US" sz="3000" b="1" dirty="0"/>
              <a:t>Strong/Healthy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3000" dirty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3000" b="1" dirty="0"/>
          </a:p>
          <a:p>
            <a:pPr algn="ctr"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100" b="1" i="1" dirty="0"/>
              <a:t>        </a:t>
            </a:r>
            <a:r>
              <a:rPr lang="en-US" altLang="en-US" sz="2400" i="1" dirty="0"/>
              <a:t>Boundaries are the invisible barriers that separate you—physically,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i="1" dirty="0"/>
              <a:t>       emotionally, and spiritually—from the world around you.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i="1" dirty="0"/>
              <a:t>       Boundaries define who you are and keep you secure. </a:t>
            </a:r>
            <a:endParaRPr lang="en-US" altLang="en-US" sz="1200" i="1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en-US" sz="2400" i="1" dirty="0"/>
              <a:t> </a:t>
            </a:r>
            <a:endParaRPr lang="en-US" altLang="en-US" sz="2400" b="1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/>
              <a:t>                     </a:t>
            </a:r>
            <a:r>
              <a:rPr lang="en-US" altLang="en-US" sz="2400" dirty="0"/>
              <a:t>What “boundary work” might you need to do?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         </a:t>
            </a:r>
            <a:r>
              <a:rPr lang="en-US" altLang="en-US" sz="1800" dirty="0" smtClean="0"/>
              <a:t>(</a:t>
            </a:r>
            <a:r>
              <a:rPr lang="en-US" altLang="en-US" sz="1800" i="1" dirty="0" smtClean="0"/>
              <a:t>Boundaries</a:t>
            </a:r>
            <a:r>
              <a:rPr lang="en-US" altLang="en-US" sz="1800" i="1" dirty="0"/>
              <a:t>: Where you end and I begin </a:t>
            </a:r>
            <a:r>
              <a:rPr lang="en-US" altLang="en-US" sz="1800" dirty="0"/>
              <a:t>by Anne Katherine, MA, 1991)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en-US" sz="2400" b="1" i="1" dirty="0"/>
          </a:p>
        </p:txBody>
      </p:sp>
      <p:sp>
        <p:nvSpPr>
          <p:cNvPr id="13" name="Donut 12"/>
          <p:cNvSpPr/>
          <p:nvPr/>
        </p:nvSpPr>
        <p:spPr>
          <a:xfrm>
            <a:off x="1963738" y="1988840"/>
            <a:ext cx="1219199" cy="1219200"/>
          </a:xfrm>
          <a:prstGeom prst="donut">
            <a:avLst>
              <a:gd name="adj" fmla="val 3529"/>
            </a:avLst>
          </a:prstGeom>
          <a:ln>
            <a:solidFill>
              <a:schemeClr val="tx1"/>
            </a:solidFill>
            <a:prstDash val="dash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>
              <a:latin typeface="Arial Narrow" charset="0"/>
            </a:endParaRPr>
          </a:p>
        </p:txBody>
      </p:sp>
      <p:sp>
        <p:nvSpPr>
          <p:cNvPr id="14" name="Donut 13"/>
          <p:cNvSpPr/>
          <p:nvPr/>
        </p:nvSpPr>
        <p:spPr>
          <a:xfrm>
            <a:off x="5724525" y="1989138"/>
            <a:ext cx="1295400" cy="1295400"/>
          </a:xfrm>
          <a:prstGeom prst="donut">
            <a:avLst>
              <a:gd name="adj" fmla="val 4223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717291" y="5612508"/>
            <a:ext cx="1007609" cy="309201"/>
          </a:xfrm>
        </p:spPr>
        <p:txBody>
          <a:bodyPr/>
          <a:lstStyle/>
          <a:p>
            <a:r>
              <a:rPr lang="en-US" dirty="0" smtClean="0"/>
              <a:t>NBCDA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what you are putting into your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015733"/>
            <a:ext cx="6571343" cy="2518167"/>
          </a:xfrm>
        </p:spPr>
        <p:txBody>
          <a:bodyPr/>
          <a:lstStyle/>
          <a:p>
            <a:r>
              <a:rPr lang="en-US" dirty="0" smtClean="0"/>
              <a:t>Food</a:t>
            </a:r>
          </a:p>
          <a:p>
            <a:r>
              <a:rPr lang="en-US" dirty="0" smtClean="0"/>
              <a:t>Supplements</a:t>
            </a:r>
          </a:p>
          <a:p>
            <a:r>
              <a:rPr lang="en-US" dirty="0" smtClean="0"/>
              <a:t>Medication</a:t>
            </a:r>
          </a:p>
          <a:p>
            <a:r>
              <a:rPr lang="en-US" dirty="0" smtClean="0"/>
              <a:t>Alcohol</a:t>
            </a:r>
          </a:p>
          <a:p>
            <a:r>
              <a:rPr lang="en-US" dirty="0" smtClean="0"/>
              <a:t>Other stimulants (coffee, energy drinks)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3491" y="5587108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remember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 am strong.</a:t>
            </a:r>
          </a:p>
          <a:p>
            <a:r>
              <a:rPr lang="en-US" dirty="0" smtClean="0"/>
              <a:t>I am resilient.</a:t>
            </a:r>
          </a:p>
          <a:p>
            <a:r>
              <a:rPr lang="en-US" dirty="0" smtClean="0"/>
              <a:t>I am worth fighting for.</a:t>
            </a:r>
          </a:p>
          <a:p>
            <a:r>
              <a:rPr lang="en-US" dirty="0" smtClean="0"/>
              <a:t>I value my life.</a:t>
            </a:r>
          </a:p>
          <a:p>
            <a:r>
              <a:rPr lang="en-US" dirty="0" smtClean="0"/>
              <a:t>I will adjust to what life throws at me.</a:t>
            </a:r>
          </a:p>
          <a:p>
            <a:r>
              <a:rPr lang="en-US" dirty="0" smtClean="0"/>
              <a:t>I take things one day at a time.</a:t>
            </a:r>
          </a:p>
          <a:p>
            <a:r>
              <a:rPr lang="en-US" dirty="0" smtClean="0"/>
              <a:t>I will never give up.</a:t>
            </a:r>
          </a:p>
          <a:p>
            <a:r>
              <a:rPr lang="en-US" dirty="0" smtClean="0"/>
              <a:t>I am a warrior.</a:t>
            </a:r>
          </a:p>
          <a:p>
            <a:r>
              <a:rPr lang="en-US" dirty="0" smtClean="0"/>
              <a:t>I am ready to change.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291" y="5650608"/>
            <a:ext cx="1109209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here</a:t>
            </a:r>
            <a:r>
              <a:rPr lang="is-I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...wishes they had more energy to do the things they love to do?</a:t>
            </a:r>
          </a:p>
          <a:p>
            <a:r>
              <a:rPr lang="is-IS" dirty="0" smtClean="0"/>
              <a:t>...used to be more efficient at work-life fit?</a:t>
            </a:r>
          </a:p>
          <a:p>
            <a:r>
              <a:rPr lang="is-IS" dirty="0" smtClean="0"/>
              <a:t>...struggles to find space in their lives to take proper care of themselves?</a:t>
            </a:r>
          </a:p>
          <a:p>
            <a:r>
              <a:rPr lang="is-IS" dirty="0" smtClean="0"/>
              <a:t>...is brave enough to let go of parts of their current life in order to build a better one?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591" y="5628324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3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32" y="1365448"/>
            <a:ext cx="5183268" cy="221620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800" dirty="0" smtClean="0"/>
              <a:t>Thank </a:t>
            </a:r>
            <a:r>
              <a:rPr lang="en-US" sz="3800" dirty="0"/>
              <a:t>you!</a:t>
            </a:r>
          </a:p>
          <a:p>
            <a:pPr marL="0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MICHAEL LEBLANC</a:t>
            </a:r>
          </a:p>
          <a:p>
            <a:pPr marL="0" indent="0">
              <a:buNone/>
            </a:pPr>
            <a:r>
              <a:rPr lang="en-US" sz="2100" dirty="0" smtClean="0"/>
              <a:t>NBTA/EECD TEACHERS’ COUNSELLING SERVICE</a:t>
            </a:r>
          </a:p>
          <a:p>
            <a:pPr marL="0" indent="0">
              <a:buNone/>
            </a:pPr>
            <a:r>
              <a:rPr lang="en-US" sz="2100" dirty="0" err="1" smtClean="0">
                <a:solidFill>
                  <a:srgbClr val="800000"/>
                </a:solidFill>
              </a:rPr>
              <a:t>michael.leblanc@teacherwellness.ca</a:t>
            </a:r>
            <a:endParaRPr lang="en-US" sz="2100" dirty="0">
              <a:solidFill>
                <a:srgbClr val="800000"/>
              </a:solidFill>
            </a:endParaRPr>
          </a:p>
        </p:txBody>
      </p:sp>
      <p:pic>
        <p:nvPicPr>
          <p:cNvPr id="4" name="Picture 3" descr="Screen Shot 2012-10-23 at 3.2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" y="4353176"/>
            <a:ext cx="8321040" cy="15113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422359"/>
            <a:ext cx="3200399" cy="2363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" y="124780"/>
            <a:ext cx="2489579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eed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5" y="520700"/>
            <a:ext cx="2915395" cy="3529915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165600" y="2196416"/>
            <a:ext cx="4241800" cy="28320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/>
              <a:t>What is your experience with ‘Burnout’?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1596" y="5676008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rnout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093318"/>
            <a:ext cx="3479800" cy="34184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8500" y="558800"/>
            <a:ext cx="7494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Is Burnout </a:t>
            </a:r>
            <a:r>
              <a:rPr lang="en-US" sz="4400" smtClean="0"/>
              <a:t>What You Think It </a:t>
            </a:r>
            <a:r>
              <a:rPr lang="en-US" sz="4400" dirty="0"/>
              <a:t>I</a:t>
            </a:r>
            <a:r>
              <a:rPr lang="en-US" sz="4400" smtClean="0"/>
              <a:t>s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5391" y="5625208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760" y="165100"/>
            <a:ext cx="711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What I’ve learned from </a:t>
            </a:r>
            <a:r>
              <a:rPr lang="en-US" sz="3600" b="1" smtClean="0"/>
              <a:t>clients struggling with </a:t>
            </a:r>
            <a:r>
              <a:rPr lang="en-US" sz="3600" b="1" dirty="0" smtClean="0"/>
              <a:t>burnout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4702" y="3973096"/>
            <a:ext cx="720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Their body/brain </a:t>
            </a:r>
            <a:r>
              <a:rPr lang="en-US" dirty="0">
                <a:latin typeface="Al Bayan Plain" charset="-78"/>
                <a:ea typeface="Al Bayan Plain" charset="-78"/>
                <a:cs typeface="Al Bayan Plain" charset="-78"/>
              </a:rPr>
              <a:t>does not differentiate between work </a:t>
            </a:r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stress and ‘life’ </a:t>
            </a:r>
            <a:r>
              <a:rPr lang="en-US" dirty="0">
                <a:latin typeface="Al Bayan Plain" charset="-78"/>
                <a:ea typeface="Al Bayan Plain" charset="-78"/>
                <a:cs typeface="Al Bayan Plain" charset="-78"/>
              </a:rPr>
              <a:t>stress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554702" y="2665016"/>
            <a:ext cx="770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Most people struggling with burnout symptoms have ‘lost their way’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702" y="3285312"/>
            <a:ext cx="7195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Burnout attacks their body AND mind – recovery requires attention to both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02" y="2107684"/>
            <a:ext cx="7448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Burnout started when they were very young – need to track ‘attachment style’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702" y="4595912"/>
            <a:ext cx="756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There is no quick fix for burnout. BUT, there is a process of recovery that works.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4702" y="5218728"/>
            <a:ext cx="607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l Bayan Plain" charset="-78"/>
                <a:ea typeface="Al Bayan Plain" charset="-78"/>
                <a:cs typeface="Al Bayan Plain" charset="-78"/>
              </a:rPr>
              <a:t>They can usually place themselves along a ‘burnout continuum’</a:t>
            </a:r>
            <a:endParaRPr lang="en-US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8285" y="5749391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4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CA" altLang="en-US"/>
              <a:t>Multiple Stress Events</a:t>
            </a:r>
          </a:p>
        </p:txBody>
      </p:sp>
      <p:sp>
        <p:nvSpPr>
          <p:cNvPr id="24578" name="Freeform 4"/>
          <p:cNvSpPr>
            <a:spLocks/>
          </p:cNvSpPr>
          <p:nvPr/>
        </p:nvSpPr>
        <p:spPr bwMode="auto">
          <a:xfrm>
            <a:off x="2044700" y="3778250"/>
            <a:ext cx="2357438" cy="1041400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1985963" y="5011738"/>
            <a:ext cx="58737" cy="261937"/>
          </a:xfrm>
          <a:prstGeom prst="upArrow">
            <a:avLst>
              <a:gd name="adj1" fmla="val 50000"/>
              <a:gd name="adj2" fmla="val 111487"/>
            </a:avLst>
          </a:prstGeom>
          <a:solidFill>
            <a:srgbClr val="03FB6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4580" name="Text Box 7"/>
          <p:cNvSpPr txBox="1">
            <a:spLocks noChangeArrowheads="1"/>
          </p:cNvSpPr>
          <p:nvPr/>
        </p:nvSpPr>
        <p:spPr bwMode="auto">
          <a:xfrm>
            <a:off x="2686050" y="4941888"/>
            <a:ext cx="23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charset="0"/>
              </a:rPr>
              <a:t>1</a:t>
            </a:r>
          </a:p>
        </p:txBody>
      </p:sp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4284663" y="4941888"/>
            <a:ext cx="230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charset="0"/>
              </a:rPr>
              <a:t>3</a:t>
            </a:r>
          </a:p>
        </p:txBody>
      </p:sp>
      <p:sp>
        <p:nvSpPr>
          <p:cNvPr id="24582" name="Text Box 10"/>
          <p:cNvSpPr txBox="1">
            <a:spLocks noChangeArrowheads="1"/>
          </p:cNvSpPr>
          <p:nvPr/>
        </p:nvSpPr>
        <p:spPr bwMode="auto">
          <a:xfrm>
            <a:off x="5091113" y="4924425"/>
            <a:ext cx="230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charset="0"/>
              </a:rPr>
              <a:t>4</a:t>
            </a:r>
          </a:p>
        </p:txBody>
      </p:sp>
      <p:sp>
        <p:nvSpPr>
          <p:cNvPr id="24583" name="Text Box 11"/>
          <p:cNvSpPr txBox="1">
            <a:spLocks noChangeArrowheads="1"/>
          </p:cNvSpPr>
          <p:nvPr/>
        </p:nvSpPr>
        <p:spPr bwMode="auto">
          <a:xfrm>
            <a:off x="6011863" y="4924425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charset="0"/>
              </a:rPr>
              <a:t>5</a:t>
            </a:r>
          </a:p>
        </p:txBody>
      </p:sp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6873875" y="4924425"/>
            <a:ext cx="23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charset="0"/>
              </a:rPr>
              <a:t>6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11188" y="3429000"/>
            <a:ext cx="1376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charset="0"/>
              </a:rPr>
              <a:t>Response Intensity</a:t>
            </a:r>
          </a:p>
        </p:txBody>
      </p:sp>
      <p:sp>
        <p:nvSpPr>
          <p:cNvPr id="24586" name="Freeform 14"/>
          <p:cNvSpPr>
            <a:spLocks/>
          </p:cNvSpPr>
          <p:nvPr/>
        </p:nvSpPr>
        <p:spPr bwMode="auto">
          <a:xfrm>
            <a:off x="2619375" y="3290888"/>
            <a:ext cx="3095625" cy="1052512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Freeform 15"/>
          <p:cNvSpPr>
            <a:spLocks/>
          </p:cNvSpPr>
          <p:nvPr/>
        </p:nvSpPr>
        <p:spPr bwMode="auto">
          <a:xfrm>
            <a:off x="3481388" y="2897188"/>
            <a:ext cx="3162300" cy="962025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6"/>
          <p:cNvSpPr>
            <a:spLocks/>
          </p:cNvSpPr>
          <p:nvPr/>
        </p:nvSpPr>
        <p:spPr bwMode="auto">
          <a:xfrm>
            <a:off x="4229100" y="2286000"/>
            <a:ext cx="3105150" cy="1092200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AutoShape 17"/>
          <p:cNvSpPr>
            <a:spLocks noChangeArrowheads="1"/>
          </p:cNvSpPr>
          <p:nvPr/>
        </p:nvSpPr>
        <p:spPr bwMode="auto">
          <a:xfrm>
            <a:off x="2628900" y="5013325"/>
            <a:ext cx="58738" cy="261938"/>
          </a:xfrm>
          <a:prstGeom prst="upArrow">
            <a:avLst>
              <a:gd name="adj1" fmla="val 50000"/>
              <a:gd name="adj2" fmla="val 111486"/>
            </a:avLst>
          </a:prstGeom>
          <a:solidFill>
            <a:srgbClr val="03FB6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4590" name="AutoShape 19"/>
          <p:cNvSpPr>
            <a:spLocks noChangeArrowheads="1"/>
          </p:cNvSpPr>
          <p:nvPr/>
        </p:nvSpPr>
        <p:spPr bwMode="auto">
          <a:xfrm>
            <a:off x="4225925" y="5013325"/>
            <a:ext cx="58738" cy="261938"/>
          </a:xfrm>
          <a:prstGeom prst="upArrow">
            <a:avLst>
              <a:gd name="adj1" fmla="val 50000"/>
              <a:gd name="adj2" fmla="val 111486"/>
            </a:avLst>
          </a:prstGeom>
          <a:solidFill>
            <a:srgbClr val="03FB6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1042988" y="5013325"/>
            <a:ext cx="99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000000"/>
                </a:solidFill>
                <a:latin typeface="Calibri" charset="0"/>
              </a:rPr>
              <a:t>Stressors</a:t>
            </a:r>
          </a:p>
        </p:txBody>
      </p:sp>
      <p:sp>
        <p:nvSpPr>
          <p:cNvPr id="24592" name="Freeform 23"/>
          <p:cNvSpPr>
            <a:spLocks/>
          </p:cNvSpPr>
          <p:nvPr/>
        </p:nvSpPr>
        <p:spPr bwMode="auto">
          <a:xfrm>
            <a:off x="2627313" y="4281488"/>
            <a:ext cx="1770062" cy="508000"/>
          </a:xfrm>
          <a:custGeom>
            <a:avLst/>
            <a:gdLst>
              <a:gd name="T0" fmla="*/ 0 w 1115"/>
              <a:gd name="T1" fmla="*/ 0 h 320"/>
              <a:gd name="T2" fmla="*/ 2147483646 w 1115"/>
              <a:gd name="T3" fmla="*/ 2147483646 h 320"/>
              <a:gd name="T4" fmla="*/ 2147483646 w 1115"/>
              <a:gd name="T5" fmla="*/ 2147483646 h 320"/>
              <a:gd name="T6" fmla="*/ 2147483646 w 1115"/>
              <a:gd name="T7" fmla="*/ 2147483646 h 320"/>
              <a:gd name="T8" fmla="*/ 2147483646 w 1115"/>
              <a:gd name="T9" fmla="*/ 2147483646 h 320"/>
              <a:gd name="T10" fmla="*/ 2147483646 w 1115"/>
              <a:gd name="T11" fmla="*/ 2147483646 h 320"/>
              <a:gd name="T12" fmla="*/ 2147483646 w 1115"/>
              <a:gd name="T13" fmla="*/ 2147483646 h 320"/>
              <a:gd name="T14" fmla="*/ 2147483646 w 1115"/>
              <a:gd name="T15" fmla="*/ 2147483646 h 320"/>
              <a:gd name="T16" fmla="*/ 2147483646 w 1115"/>
              <a:gd name="T17" fmla="*/ 2147483646 h 320"/>
              <a:gd name="T18" fmla="*/ 2147483646 w 1115"/>
              <a:gd name="T19" fmla="*/ 2147483646 h 320"/>
              <a:gd name="T20" fmla="*/ 2147483646 w 1115"/>
              <a:gd name="T21" fmla="*/ 2147483646 h 320"/>
              <a:gd name="T22" fmla="*/ 2147483646 w 1115"/>
              <a:gd name="T23" fmla="*/ 2147483646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5"/>
              <a:gd name="T37" fmla="*/ 0 h 320"/>
              <a:gd name="T38" fmla="*/ 1115 w 1115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5" h="320">
                <a:moveTo>
                  <a:pt x="0" y="0"/>
                </a:moveTo>
                <a:cubicBezTo>
                  <a:pt x="29" y="46"/>
                  <a:pt x="61" y="48"/>
                  <a:pt x="110" y="64"/>
                </a:cubicBezTo>
                <a:cubicBezTo>
                  <a:pt x="179" y="112"/>
                  <a:pt x="144" y="94"/>
                  <a:pt x="219" y="119"/>
                </a:cubicBezTo>
                <a:cubicBezTo>
                  <a:pt x="228" y="122"/>
                  <a:pt x="247" y="128"/>
                  <a:pt x="247" y="128"/>
                </a:cubicBezTo>
                <a:cubicBezTo>
                  <a:pt x="263" y="139"/>
                  <a:pt x="275" y="156"/>
                  <a:pt x="292" y="165"/>
                </a:cubicBezTo>
                <a:cubicBezTo>
                  <a:pt x="295" y="167"/>
                  <a:pt x="360" y="187"/>
                  <a:pt x="375" y="192"/>
                </a:cubicBezTo>
                <a:cubicBezTo>
                  <a:pt x="436" y="212"/>
                  <a:pt x="496" y="230"/>
                  <a:pt x="558" y="247"/>
                </a:cubicBezTo>
                <a:cubicBezTo>
                  <a:pt x="597" y="258"/>
                  <a:pt x="637" y="272"/>
                  <a:pt x="676" y="284"/>
                </a:cubicBezTo>
                <a:cubicBezTo>
                  <a:pt x="694" y="290"/>
                  <a:pt x="713" y="296"/>
                  <a:pt x="731" y="302"/>
                </a:cubicBezTo>
                <a:cubicBezTo>
                  <a:pt x="740" y="305"/>
                  <a:pt x="759" y="311"/>
                  <a:pt x="759" y="311"/>
                </a:cubicBezTo>
                <a:cubicBezTo>
                  <a:pt x="820" y="308"/>
                  <a:pt x="881" y="302"/>
                  <a:pt x="942" y="302"/>
                </a:cubicBezTo>
                <a:cubicBezTo>
                  <a:pt x="1003" y="302"/>
                  <a:pt x="1055" y="320"/>
                  <a:pt x="1115" y="320"/>
                </a:cubicBezTo>
              </a:path>
            </a:pathLst>
          </a:custGeom>
          <a:noFill/>
          <a:ln w="57150">
            <a:solidFill>
              <a:srgbClr val="46D7F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Freeform 24"/>
          <p:cNvSpPr>
            <a:spLocks/>
          </p:cNvSpPr>
          <p:nvPr/>
        </p:nvSpPr>
        <p:spPr bwMode="auto">
          <a:xfrm>
            <a:off x="3505200" y="3886200"/>
            <a:ext cx="2278063" cy="423863"/>
          </a:xfrm>
          <a:custGeom>
            <a:avLst/>
            <a:gdLst>
              <a:gd name="T0" fmla="*/ 0 w 1115"/>
              <a:gd name="T1" fmla="*/ 0 h 320"/>
              <a:gd name="T2" fmla="*/ 2147483646 w 1115"/>
              <a:gd name="T3" fmla="*/ 2147483646 h 320"/>
              <a:gd name="T4" fmla="*/ 2147483646 w 1115"/>
              <a:gd name="T5" fmla="*/ 2147483646 h 320"/>
              <a:gd name="T6" fmla="*/ 2147483646 w 1115"/>
              <a:gd name="T7" fmla="*/ 2147483646 h 320"/>
              <a:gd name="T8" fmla="*/ 2147483646 w 1115"/>
              <a:gd name="T9" fmla="*/ 2147483646 h 320"/>
              <a:gd name="T10" fmla="*/ 2147483646 w 1115"/>
              <a:gd name="T11" fmla="*/ 2147483646 h 320"/>
              <a:gd name="T12" fmla="*/ 2147483646 w 1115"/>
              <a:gd name="T13" fmla="*/ 2147483646 h 320"/>
              <a:gd name="T14" fmla="*/ 2147483646 w 1115"/>
              <a:gd name="T15" fmla="*/ 2147483646 h 320"/>
              <a:gd name="T16" fmla="*/ 2147483646 w 1115"/>
              <a:gd name="T17" fmla="*/ 2147483646 h 320"/>
              <a:gd name="T18" fmla="*/ 2147483646 w 1115"/>
              <a:gd name="T19" fmla="*/ 2147483646 h 320"/>
              <a:gd name="T20" fmla="*/ 2147483646 w 1115"/>
              <a:gd name="T21" fmla="*/ 2147483646 h 320"/>
              <a:gd name="T22" fmla="*/ 2147483646 w 1115"/>
              <a:gd name="T23" fmla="*/ 2147483646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5"/>
              <a:gd name="T37" fmla="*/ 0 h 320"/>
              <a:gd name="T38" fmla="*/ 1115 w 1115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5" h="320">
                <a:moveTo>
                  <a:pt x="0" y="0"/>
                </a:moveTo>
                <a:cubicBezTo>
                  <a:pt x="29" y="46"/>
                  <a:pt x="61" y="48"/>
                  <a:pt x="110" y="64"/>
                </a:cubicBezTo>
                <a:cubicBezTo>
                  <a:pt x="179" y="112"/>
                  <a:pt x="144" y="94"/>
                  <a:pt x="219" y="119"/>
                </a:cubicBezTo>
                <a:cubicBezTo>
                  <a:pt x="228" y="122"/>
                  <a:pt x="247" y="128"/>
                  <a:pt x="247" y="128"/>
                </a:cubicBezTo>
                <a:cubicBezTo>
                  <a:pt x="263" y="139"/>
                  <a:pt x="275" y="156"/>
                  <a:pt x="292" y="165"/>
                </a:cubicBezTo>
                <a:cubicBezTo>
                  <a:pt x="295" y="167"/>
                  <a:pt x="360" y="187"/>
                  <a:pt x="375" y="192"/>
                </a:cubicBezTo>
                <a:cubicBezTo>
                  <a:pt x="436" y="212"/>
                  <a:pt x="496" y="230"/>
                  <a:pt x="558" y="247"/>
                </a:cubicBezTo>
                <a:cubicBezTo>
                  <a:pt x="597" y="258"/>
                  <a:pt x="637" y="272"/>
                  <a:pt x="676" y="284"/>
                </a:cubicBezTo>
                <a:cubicBezTo>
                  <a:pt x="694" y="290"/>
                  <a:pt x="713" y="296"/>
                  <a:pt x="731" y="302"/>
                </a:cubicBezTo>
                <a:cubicBezTo>
                  <a:pt x="740" y="305"/>
                  <a:pt x="759" y="311"/>
                  <a:pt x="759" y="311"/>
                </a:cubicBezTo>
                <a:cubicBezTo>
                  <a:pt x="820" y="308"/>
                  <a:pt x="881" y="302"/>
                  <a:pt x="942" y="302"/>
                </a:cubicBezTo>
                <a:cubicBezTo>
                  <a:pt x="1003" y="302"/>
                  <a:pt x="1055" y="320"/>
                  <a:pt x="1115" y="320"/>
                </a:cubicBezTo>
              </a:path>
            </a:pathLst>
          </a:custGeom>
          <a:noFill/>
          <a:ln w="57150">
            <a:solidFill>
              <a:srgbClr val="2EAEE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Freeform 25"/>
          <p:cNvSpPr>
            <a:spLocks/>
          </p:cNvSpPr>
          <p:nvPr/>
        </p:nvSpPr>
        <p:spPr bwMode="auto">
          <a:xfrm>
            <a:off x="4249738" y="3363913"/>
            <a:ext cx="2393950" cy="465137"/>
          </a:xfrm>
          <a:custGeom>
            <a:avLst/>
            <a:gdLst>
              <a:gd name="T0" fmla="*/ 0 w 1115"/>
              <a:gd name="T1" fmla="*/ 0 h 320"/>
              <a:gd name="T2" fmla="*/ 2147483646 w 1115"/>
              <a:gd name="T3" fmla="*/ 2147483646 h 320"/>
              <a:gd name="T4" fmla="*/ 2147483646 w 1115"/>
              <a:gd name="T5" fmla="*/ 2147483646 h 320"/>
              <a:gd name="T6" fmla="*/ 2147483646 w 1115"/>
              <a:gd name="T7" fmla="*/ 2147483646 h 320"/>
              <a:gd name="T8" fmla="*/ 2147483646 w 1115"/>
              <a:gd name="T9" fmla="*/ 2147483646 h 320"/>
              <a:gd name="T10" fmla="*/ 2147483646 w 1115"/>
              <a:gd name="T11" fmla="*/ 2147483646 h 320"/>
              <a:gd name="T12" fmla="*/ 2147483646 w 1115"/>
              <a:gd name="T13" fmla="*/ 2147483646 h 320"/>
              <a:gd name="T14" fmla="*/ 2147483646 w 1115"/>
              <a:gd name="T15" fmla="*/ 2147483646 h 320"/>
              <a:gd name="T16" fmla="*/ 2147483646 w 1115"/>
              <a:gd name="T17" fmla="*/ 2147483646 h 320"/>
              <a:gd name="T18" fmla="*/ 2147483646 w 1115"/>
              <a:gd name="T19" fmla="*/ 2147483646 h 320"/>
              <a:gd name="T20" fmla="*/ 2147483646 w 1115"/>
              <a:gd name="T21" fmla="*/ 2147483646 h 320"/>
              <a:gd name="T22" fmla="*/ 2147483646 w 1115"/>
              <a:gd name="T23" fmla="*/ 2147483646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5"/>
              <a:gd name="T37" fmla="*/ 0 h 320"/>
              <a:gd name="T38" fmla="*/ 1115 w 1115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5" h="320">
                <a:moveTo>
                  <a:pt x="0" y="0"/>
                </a:moveTo>
                <a:cubicBezTo>
                  <a:pt x="29" y="46"/>
                  <a:pt x="61" y="48"/>
                  <a:pt x="110" y="64"/>
                </a:cubicBezTo>
                <a:cubicBezTo>
                  <a:pt x="179" y="112"/>
                  <a:pt x="144" y="94"/>
                  <a:pt x="219" y="119"/>
                </a:cubicBezTo>
                <a:cubicBezTo>
                  <a:pt x="228" y="122"/>
                  <a:pt x="247" y="128"/>
                  <a:pt x="247" y="128"/>
                </a:cubicBezTo>
                <a:cubicBezTo>
                  <a:pt x="263" y="139"/>
                  <a:pt x="275" y="156"/>
                  <a:pt x="292" y="165"/>
                </a:cubicBezTo>
                <a:cubicBezTo>
                  <a:pt x="295" y="167"/>
                  <a:pt x="360" y="187"/>
                  <a:pt x="375" y="192"/>
                </a:cubicBezTo>
                <a:cubicBezTo>
                  <a:pt x="436" y="212"/>
                  <a:pt x="496" y="230"/>
                  <a:pt x="558" y="247"/>
                </a:cubicBezTo>
                <a:cubicBezTo>
                  <a:pt x="597" y="258"/>
                  <a:pt x="637" y="272"/>
                  <a:pt x="676" y="284"/>
                </a:cubicBezTo>
                <a:cubicBezTo>
                  <a:pt x="694" y="290"/>
                  <a:pt x="713" y="296"/>
                  <a:pt x="731" y="302"/>
                </a:cubicBezTo>
                <a:cubicBezTo>
                  <a:pt x="740" y="305"/>
                  <a:pt x="759" y="311"/>
                  <a:pt x="759" y="311"/>
                </a:cubicBezTo>
                <a:cubicBezTo>
                  <a:pt x="820" y="308"/>
                  <a:pt x="881" y="302"/>
                  <a:pt x="942" y="302"/>
                </a:cubicBezTo>
                <a:cubicBezTo>
                  <a:pt x="1003" y="302"/>
                  <a:pt x="1055" y="320"/>
                  <a:pt x="1115" y="320"/>
                </a:cubicBezTo>
              </a:path>
            </a:pathLst>
          </a:custGeom>
          <a:noFill/>
          <a:ln w="57150">
            <a:solidFill>
              <a:srgbClr val="2EAEE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Text Box 26"/>
          <p:cNvSpPr txBox="1">
            <a:spLocks noChangeArrowheads="1"/>
          </p:cNvSpPr>
          <p:nvPr/>
        </p:nvSpPr>
        <p:spPr bwMode="auto">
          <a:xfrm>
            <a:off x="4953000" y="2362200"/>
            <a:ext cx="220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Calibri" charset="0"/>
              </a:rPr>
              <a:t>   </a:t>
            </a:r>
            <a:r>
              <a:rPr lang="en-US" altLang="en-US" sz="1800" b="1">
                <a:solidFill>
                  <a:schemeClr val="tx1"/>
                </a:solidFill>
                <a:latin typeface="Calibri" charset="0"/>
              </a:rPr>
              <a:t>Stress Build Up</a:t>
            </a:r>
          </a:p>
        </p:txBody>
      </p:sp>
      <p:sp>
        <p:nvSpPr>
          <p:cNvPr id="24596" name="Rectangle 28"/>
          <p:cNvSpPr>
            <a:spLocks noChangeArrowheads="1"/>
          </p:cNvSpPr>
          <p:nvPr/>
        </p:nvSpPr>
        <p:spPr bwMode="auto">
          <a:xfrm>
            <a:off x="4129088" y="5345113"/>
            <a:ext cx="1590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charset="0"/>
              </a:rPr>
              <a:t>Weeks/Years</a:t>
            </a:r>
          </a:p>
        </p:txBody>
      </p:sp>
      <p:sp>
        <p:nvSpPr>
          <p:cNvPr id="24597" name="Line 2"/>
          <p:cNvSpPr>
            <a:spLocks noChangeShapeType="1"/>
          </p:cNvSpPr>
          <p:nvPr/>
        </p:nvSpPr>
        <p:spPr bwMode="auto">
          <a:xfrm>
            <a:off x="1868488" y="1238250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8" name="Line 3"/>
          <p:cNvSpPr>
            <a:spLocks noChangeShapeType="1"/>
          </p:cNvSpPr>
          <p:nvPr/>
        </p:nvSpPr>
        <p:spPr bwMode="auto">
          <a:xfrm>
            <a:off x="1835150" y="4913313"/>
            <a:ext cx="56594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8"/>
          <p:cNvSpPr txBox="1">
            <a:spLocks noChangeArrowheads="1"/>
          </p:cNvSpPr>
          <p:nvPr/>
        </p:nvSpPr>
        <p:spPr bwMode="auto">
          <a:xfrm>
            <a:off x="3565525" y="4941888"/>
            <a:ext cx="23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charset="0"/>
              </a:rPr>
              <a:t>2</a:t>
            </a:r>
          </a:p>
        </p:txBody>
      </p:sp>
      <p:sp>
        <p:nvSpPr>
          <p:cNvPr id="24600" name="AutoShape 18"/>
          <p:cNvSpPr>
            <a:spLocks noChangeArrowheads="1"/>
          </p:cNvSpPr>
          <p:nvPr/>
        </p:nvSpPr>
        <p:spPr bwMode="auto">
          <a:xfrm>
            <a:off x="3492500" y="5013325"/>
            <a:ext cx="57150" cy="261938"/>
          </a:xfrm>
          <a:prstGeom prst="upArrow">
            <a:avLst>
              <a:gd name="adj1" fmla="val 50000"/>
              <a:gd name="adj2" fmla="val 114584"/>
            </a:avLst>
          </a:prstGeom>
          <a:solidFill>
            <a:srgbClr val="03FB61"/>
          </a:solidFill>
          <a:ln w="571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32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8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charset="2"/>
              <a:buChar char="§"/>
              <a:defRPr sz="2400">
                <a:solidFill>
                  <a:srgbClr val="333333"/>
                </a:solidFill>
                <a:latin typeface="Arial Narrow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1921" y="5584212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560" y="2332529"/>
            <a:ext cx="7520940" cy="269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“Burnout is a </a:t>
            </a:r>
            <a:r>
              <a:rPr lang="en-US" sz="2800" dirty="0"/>
              <a:t>psychological syndrome of emotional exhaustion, </a:t>
            </a:r>
            <a:r>
              <a:rPr lang="en-US" sz="2800" dirty="0" smtClean="0"/>
              <a:t>depersonalization</a:t>
            </a:r>
            <a:r>
              <a:rPr lang="en-US" sz="2800" dirty="0"/>
              <a:t>, and reduced personal accomplishment that can occur among </a:t>
            </a:r>
            <a:r>
              <a:rPr lang="en-US" sz="2800" dirty="0" smtClean="0"/>
              <a:t>individuals (and organizations) that face excessive and </a:t>
            </a:r>
            <a:r>
              <a:rPr lang="en-US" sz="2800" u="sng" dirty="0" smtClean="0"/>
              <a:t>prolonged stress</a:t>
            </a:r>
            <a:r>
              <a:rPr lang="en-US" sz="2800" dirty="0" smtClean="0"/>
              <a:t>.”</a:t>
            </a:r>
            <a:endParaRPr lang="en-US" sz="2800" dirty="0"/>
          </a:p>
        </p:txBody>
      </p:sp>
      <p:pic>
        <p:nvPicPr>
          <p:cNvPr id="4" name="Picture 3" descr="Burnout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84" y="203200"/>
            <a:ext cx="1909631" cy="1422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8300" y="1102380"/>
            <a:ext cx="4376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Maslach</a:t>
            </a:r>
            <a:r>
              <a:rPr lang="en-US" sz="2800" dirty="0"/>
              <a:t> and Jackson (1986)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791" y="5736130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391" y="587990"/>
            <a:ext cx="6571343" cy="736006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Got Burnout?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77" y="2349094"/>
            <a:ext cx="6631940" cy="867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Burnout is Lost Energy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9877" y="3129171"/>
            <a:ext cx="6128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Burnout is Lost </a:t>
            </a:r>
            <a:r>
              <a:rPr lang="en-US" sz="3600" b="1" dirty="0" smtClean="0">
                <a:solidFill>
                  <a:srgbClr val="FF0000"/>
                </a:solidFill>
              </a:rPr>
              <a:t>Enthusiasm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9877" y="3837057"/>
            <a:ext cx="6075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Burnout is Lost Confidence</a:t>
            </a:r>
          </a:p>
        </p:txBody>
      </p:sp>
      <p:pic>
        <p:nvPicPr>
          <p:cNvPr id="6" name="Picture 5" descr="burnout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4" y="223645"/>
            <a:ext cx="2752956" cy="12446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3724" y="5714108"/>
            <a:ext cx="4034004" cy="309201"/>
          </a:xfrm>
        </p:spPr>
        <p:txBody>
          <a:bodyPr/>
          <a:lstStyle/>
          <a:p>
            <a:r>
              <a:rPr lang="en-US" smtClean="0"/>
              <a:t>NBCDA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4772</TotalTime>
  <Words>924</Words>
  <Application>Microsoft Macintosh PowerPoint</Application>
  <PresentationFormat>On-screen Show (4:3)</PresentationFormat>
  <Paragraphs>193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Abadi MT Condensed Extra Bold</vt:lpstr>
      <vt:lpstr>Al Bayan Plain</vt:lpstr>
      <vt:lpstr>Arial Narrow</vt:lpstr>
      <vt:lpstr>Arial Unicode MS</vt:lpstr>
      <vt:lpstr>Calibri</vt:lpstr>
      <vt:lpstr>Gill Sans MT</vt:lpstr>
      <vt:lpstr>ＭＳ Ｐゴシック</vt:lpstr>
      <vt:lpstr>Arial</vt:lpstr>
      <vt:lpstr>Wingdings</vt:lpstr>
      <vt:lpstr>Gallery</vt:lpstr>
      <vt:lpstr>Recovering From Burnout  How to revive your  passion for your work</vt:lpstr>
      <vt:lpstr>PowerPoint Presentation</vt:lpstr>
      <vt:lpstr>Who here….</vt:lpstr>
      <vt:lpstr>PowerPoint Presentation</vt:lpstr>
      <vt:lpstr>PowerPoint Presentation</vt:lpstr>
      <vt:lpstr>PowerPoint Presentation</vt:lpstr>
      <vt:lpstr>Multiple Stress Events</vt:lpstr>
      <vt:lpstr>PowerPoint Presentation</vt:lpstr>
      <vt:lpstr>Got Burnout?</vt:lpstr>
      <vt:lpstr>PowerPoint Presentation</vt:lpstr>
      <vt:lpstr>6 workplace Areas that lead to burnout</vt:lpstr>
      <vt:lpstr>PowerPoint Presentation</vt:lpstr>
      <vt:lpstr>PowerPoint Presentation</vt:lpstr>
      <vt:lpstr>What does Burnout  Look like?</vt:lpstr>
      <vt:lpstr>PowerPoint Presentation</vt:lpstr>
      <vt:lpstr>Cognitive Impact of  Chronic Stress</vt:lpstr>
      <vt:lpstr>Who is susceptible to Burnout?</vt:lpstr>
      <vt:lpstr>PowerPoint Presentation</vt:lpstr>
      <vt:lpstr>PowerPoint Presentation</vt:lpstr>
      <vt:lpstr>PowerPoint Presentation</vt:lpstr>
      <vt:lpstr>What do we do about BURNOUT?</vt:lpstr>
      <vt:lpstr>What to do….</vt:lpstr>
      <vt:lpstr>Always come back to your ‘why’</vt:lpstr>
      <vt:lpstr>Epworth sleepiness Scale</vt:lpstr>
      <vt:lpstr>PowerPoint Presentation</vt:lpstr>
      <vt:lpstr>Remember the Yerkes-Dodson Law Stress Performance Connection</vt:lpstr>
      <vt:lpstr>Develop Strong Boundaries</vt:lpstr>
      <vt:lpstr>Review what you are putting into your body</vt:lpstr>
      <vt:lpstr>Always remember….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workplaces</dc:title>
  <dc:creator>Michael LeBlanc</dc:creator>
  <cp:lastModifiedBy>Microsoft Office User</cp:lastModifiedBy>
  <cp:revision>141</cp:revision>
  <cp:lastPrinted>2017-11-22T16:30:16Z</cp:lastPrinted>
  <dcterms:created xsi:type="dcterms:W3CDTF">2012-09-20T12:56:52Z</dcterms:created>
  <dcterms:modified xsi:type="dcterms:W3CDTF">2017-11-23T16:47:22Z</dcterms:modified>
</cp:coreProperties>
</file>