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8" r:id="rId1"/>
  </p:sldMasterIdLst>
  <p:notesMasterIdLst>
    <p:notesMasterId r:id="rId42"/>
  </p:notesMasterIdLst>
  <p:sldIdLst>
    <p:sldId id="256" r:id="rId2"/>
    <p:sldId id="257" r:id="rId3"/>
    <p:sldId id="258" r:id="rId4"/>
    <p:sldId id="260" r:id="rId5"/>
    <p:sldId id="372" r:id="rId6"/>
    <p:sldId id="364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36" r:id="rId15"/>
    <p:sldId id="337" r:id="rId16"/>
    <p:sldId id="338" r:id="rId17"/>
    <p:sldId id="339" r:id="rId18"/>
    <p:sldId id="347" r:id="rId19"/>
    <p:sldId id="274" r:id="rId20"/>
    <p:sldId id="381" r:id="rId21"/>
    <p:sldId id="382" r:id="rId22"/>
    <p:sldId id="310" r:id="rId23"/>
    <p:sldId id="308" r:id="rId24"/>
    <p:sldId id="287" r:id="rId25"/>
    <p:sldId id="293" r:id="rId26"/>
    <p:sldId id="334" r:id="rId27"/>
    <p:sldId id="330" r:id="rId28"/>
    <p:sldId id="318" r:id="rId29"/>
    <p:sldId id="319" r:id="rId30"/>
    <p:sldId id="325" r:id="rId31"/>
    <p:sldId id="326" r:id="rId32"/>
    <p:sldId id="335" r:id="rId33"/>
    <p:sldId id="331" r:id="rId34"/>
    <p:sldId id="312" r:id="rId35"/>
    <p:sldId id="313" r:id="rId36"/>
    <p:sldId id="299" r:id="rId37"/>
    <p:sldId id="302" r:id="rId38"/>
    <p:sldId id="316" r:id="rId39"/>
    <p:sldId id="361" r:id="rId40"/>
    <p:sldId id="303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738"/>
    <p:restoredTop sz="91419"/>
  </p:normalViewPr>
  <p:slideViewPr>
    <p:cSldViewPr snapToGrid="0" snapToObjects="1">
      <p:cViewPr>
        <p:scale>
          <a:sx n="80" d="100"/>
          <a:sy n="80" d="100"/>
        </p:scale>
        <p:origin x="1160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D5721-4267-0146-8075-0D7477300B02}" type="datetimeFigureOut">
              <a:rPr lang="en-US" smtClean="0"/>
              <a:pPr/>
              <a:t>11/14/17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C57A-CE2C-C944-B075-44BBAA33BF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7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Spelling of Marihuana as opposed</a:t>
            </a:r>
            <a:r>
              <a:rPr lang="en-US" baseline="0" dirty="0" smtClean="0"/>
              <a:t> to Marijuana; Marihuana with the “h” thought was to have more of a “medical connotation”; we/me/other “cannabis” physicians are further taking that distinction to the term “medical cannabis” to further delineate cannabis for medical purposes as opposed to marijuana for recreational purposes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DC57A-CE2C-C944-B075-44BBAA33BF0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121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has been here since 2001; although most of us</a:t>
            </a:r>
            <a:r>
              <a:rPr lang="en-US" baseline="0" dirty="0" smtClean="0"/>
              <a:t> have not had much exposure, I had one patient with approval under the former regulations</a:t>
            </a:r>
          </a:p>
          <a:p>
            <a:r>
              <a:rPr lang="en-US" baseline="0" dirty="0" smtClean="0"/>
              <a:t>With the new regulations, more individuals are looking for legal access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DC57A-CE2C-C944-B075-44BBAA33BF0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24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Currently 30</a:t>
            </a:r>
            <a:r>
              <a:rPr lang="en-US" baseline="0" dirty="0" smtClean="0"/>
              <a:t> </a:t>
            </a:r>
            <a:r>
              <a:rPr lang="en-US" dirty="0" smtClean="0"/>
              <a:t>LPs</a:t>
            </a:r>
            <a:r>
              <a:rPr lang="en-US" baseline="0" dirty="0" smtClean="0"/>
              <a:t> in Canada; 1 NB (Organigram), 1 Quebec, 17 in Ontario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DC57A-CE2C-C944-B075-44BBAA33BF0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526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 that guidance</a:t>
            </a:r>
            <a:r>
              <a:rPr lang="en-US" baseline="0" dirty="0" smtClean="0"/>
              <a:t> document, NOT guidelines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DC57A-CE2C-C944-B075-44BBAA33BF0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7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CMAJ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DC57A-CE2C-C944-B075-44BBAA33BF0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474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Canadian Study.  Ottawa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DC57A-CE2C-C944-B075-44BBAA33BF01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56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DC57A-CE2C-C944-B075-44BBAA33BF01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9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86FFD244-139F-6D49-A676-683B3E4644DE}" type="datetimeFigureOut">
              <a:rPr lang="en-US" smtClean="0"/>
              <a:pPr/>
              <a:t>11/14/17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00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D244-139F-6D49-A676-683B3E4644DE}" type="datetimeFigureOut">
              <a:rPr lang="en-US" smtClean="0"/>
              <a:pPr/>
              <a:t>11/14/17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799F369-1585-E34F-8649-80B0600FA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67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D244-139F-6D49-A676-683B3E4644DE}" type="datetimeFigureOut">
              <a:rPr lang="en-US" smtClean="0"/>
              <a:pPr/>
              <a:t>11/14/17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799F369-1585-E34F-8649-80B0600FA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1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D244-139F-6D49-A676-683B3E4644DE}" type="datetimeFigureOut">
              <a:rPr lang="en-US" smtClean="0"/>
              <a:pPr/>
              <a:t>11/14/17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799F369-1585-E34F-8649-80B0600FA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41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D244-139F-6D49-A676-683B3E4644DE}" type="datetimeFigureOut">
              <a:rPr lang="en-US" smtClean="0"/>
              <a:pPr/>
              <a:t>11/14/17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799F369-1585-E34F-8649-80B0600FA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904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D244-139F-6D49-A676-683B3E4644DE}" type="datetimeFigureOut">
              <a:rPr lang="en-US" smtClean="0"/>
              <a:pPr/>
              <a:t>11/14/17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799F369-1585-E34F-8649-80B0600FA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05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D244-139F-6D49-A676-683B3E4644DE}" type="datetimeFigureOut">
              <a:rPr lang="en-US" smtClean="0"/>
              <a:pPr/>
              <a:t>11/14/17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799F369-1585-E34F-8649-80B0600FA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893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D244-139F-6D49-A676-683B3E4644DE}" type="datetimeFigureOut">
              <a:rPr lang="en-US" smtClean="0"/>
              <a:pPr/>
              <a:t>11/14/17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799F369-1585-E34F-8649-80B0600FA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21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D244-139F-6D49-A676-683B3E4644DE}" type="datetimeFigureOut">
              <a:rPr lang="en-US" smtClean="0"/>
              <a:pPr/>
              <a:t>11/14/17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799F369-1585-E34F-8649-80B0600FA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5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D244-139F-6D49-A676-683B3E4644DE}" type="datetimeFigureOut">
              <a:rPr lang="en-US" smtClean="0"/>
              <a:pPr/>
              <a:t>11/14/17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799F369-1585-E34F-8649-80B0600FA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8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D244-139F-6D49-A676-683B3E4644DE}" type="datetimeFigureOut">
              <a:rPr lang="en-US" smtClean="0"/>
              <a:pPr/>
              <a:t>11/14/17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799F369-1585-E34F-8649-80B0600FA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6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D244-139F-6D49-A676-683B3E4644DE}" type="datetimeFigureOut">
              <a:rPr lang="en-US" smtClean="0"/>
              <a:pPr/>
              <a:t>11/14/17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799F369-1585-E34F-8649-80B0600FA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800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D244-139F-6D49-A676-683B3E4644DE}" type="datetimeFigureOut">
              <a:rPr lang="en-US" smtClean="0"/>
              <a:pPr/>
              <a:t>11/14/17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799F369-1585-E34F-8649-80B0600FA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3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D244-139F-6D49-A676-683B3E4644DE}" type="datetimeFigureOut">
              <a:rPr lang="en-US" smtClean="0"/>
              <a:pPr/>
              <a:t>11/14/17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799F369-1585-E34F-8649-80B0600FA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89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D244-139F-6D49-A676-683B3E4644DE}" type="datetimeFigureOut">
              <a:rPr lang="en-US" smtClean="0"/>
              <a:pPr/>
              <a:t>11/14/17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799F369-1585-E34F-8649-80B0600FA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4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D244-139F-6D49-A676-683B3E4644DE}" type="datetimeFigureOut">
              <a:rPr lang="en-US" smtClean="0"/>
              <a:pPr/>
              <a:t>11/14/17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91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D244-139F-6D49-A676-683B3E4644DE}" type="datetimeFigureOut">
              <a:rPr lang="en-US" smtClean="0"/>
              <a:pPr/>
              <a:t>11/14/17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799F369-1585-E34F-8649-80B0600FA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86FFD244-139F-6D49-A676-683B3E4644DE}" type="datetimeFigureOut">
              <a:rPr lang="en-US" smtClean="0"/>
              <a:pPr/>
              <a:t>11/14/17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799F369-1585-E34F-8649-80B0600FA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45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Relationship Id="rId3" Type="http://schemas.openxmlformats.org/officeDocument/2006/relationships/image" Target="../media/image15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3703" y="4624667"/>
            <a:ext cx="5615497" cy="13175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Medical Cannabis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Dr. Andrea Burry MSc MD FCFP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936875"/>
            <a:ext cx="4038600" cy="748553"/>
          </a:xfrm>
        </p:spPr>
        <p:txBody>
          <a:bodyPr/>
          <a:lstStyle/>
          <a:p>
            <a:r>
              <a:rPr lang="en-US" dirty="0" smtClean="0"/>
              <a:t>NOVEMBER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is-IS" smtClean="0"/>
              <a:t>…....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composition of cannabis is complex</a:t>
            </a:r>
          </a:p>
          <a:p>
            <a:r>
              <a:rPr lang="en-US" dirty="0" smtClean="0"/>
              <a:t>△9-Tetrahydrocannabinol (THC) and cannabidiol (CBD)</a:t>
            </a:r>
          </a:p>
          <a:p>
            <a:r>
              <a:rPr lang="en-US" dirty="0" smtClean="0"/>
              <a:t>THC has many useful effects </a:t>
            </a:r>
          </a:p>
          <a:p>
            <a:r>
              <a:rPr lang="en-US" dirty="0" smtClean="0"/>
              <a:t>30 years of recent research providing some insight into how it works</a:t>
            </a:r>
          </a:p>
          <a:p>
            <a:r>
              <a:rPr lang="en-US" dirty="0" smtClean="0"/>
              <a:t>Discovery of new biological signaling system 1990s, endocannabinoid system, serves crucial functions in maintenance of brain and body function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ENDOCANNABINOID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Receptors; CB1 (Brain and Spinal cord), CB2 (Immune cells)</a:t>
            </a:r>
          </a:p>
          <a:p>
            <a:r>
              <a:rPr lang="en-US" dirty="0" smtClean="0"/>
              <a:t>Endocannabinoids; Anandamide, 2-Acylglycerol (2-AG)</a:t>
            </a:r>
          </a:p>
          <a:p>
            <a:r>
              <a:rPr lang="en-US" dirty="0" smtClean="0"/>
              <a:t>Regulates essential functions such as pain, mood, memory</a:t>
            </a:r>
          </a:p>
          <a:p>
            <a:r>
              <a:rPr lang="en-US" dirty="0" smtClean="0"/>
              <a:t>Deficiency in ECS may play role in development of FM, IBS etc.</a:t>
            </a:r>
          </a:p>
          <a:p>
            <a:endParaRPr lang="en-US" dirty="0"/>
          </a:p>
        </p:txBody>
      </p:sp>
      <p:pic>
        <p:nvPicPr>
          <p:cNvPr id="6" name="Content Placeholder 3" descr="ECS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2226469"/>
            <a:ext cx="3886200" cy="2704995"/>
          </a:xfrm>
        </p:spPr>
      </p:pic>
    </p:spTree>
    <p:extLst>
      <p:ext uri="{BB962C8B-B14F-4D97-AF65-F5344CB8AC3E}">
        <p14:creationId xmlns:p14="http://schemas.microsoft.com/office/powerpoint/2010/main" val="49241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THC was isolated from the cannabis plant in 1964 by Dr. Raphael Mechoulam</a:t>
            </a:r>
          </a:p>
          <a:p>
            <a:r>
              <a:rPr lang="en-US" b="1" dirty="0" smtClean="0"/>
              <a:t>Anandamide</a:t>
            </a:r>
            <a:r>
              <a:rPr lang="en-US" dirty="0" smtClean="0"/>
              <a:t>, endogenous cannabinoid, discovered by Dr. Mechoulam in 1992</a:t>
            </a:r>
          </a:p>
          <a:p>
            <a:r>
              <a:rPr lang="en-US" dirty="0" smtClean="0"/>
              <a:t>THC mostly present in cannabis plant as THCA, THCA is non-intoxicating and converted to THC when exposed to heat (decarboxylation)</a:t>
            </a:r>
          </a:p>
          <a:p>
            <a:r>
              <a:rPr lang="en-US" dirty="0" smtClean="0"/>
              <a:t>Act on CB1 and CB2 receptors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94" y="2226469"/>
            <a:ext cx="3886200" cy="2885114"/>
          </a:xfrm>
        </p:spPr>
      </p:pic>
    </p:spTree>
    <p:extLst>
      <p:ext uri="{BB962C8B-B14F-4D97-AF65-F5344CB8AC3E}">
        <p14:creationId xmlns:p14="http://schemas.microsoft.com/office/powerpoint/2010/main" val="14381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</a:t>
            </a:r>
            <a:r>
              <a:rPr lang="en-US" dirty="0" smtClean="0"/>
              <a:t>odulates an enzyme (FAAH) that acts on CB1 receptor and therefore modulates effect of THC (reducing psychoactive effects)</a:t>
            </a:r>
          </a:p>
          <a:p>
            <a:r>
              <a:rPr lang="en-US" dirty="0" smtClean="0"/>
              <a:t>Acts on adenosine receptors; anti-anxiety and anti-inflammatory effects</a:t>
            </a:r>
          </a:p>
          <a:p>
            <a:r>
              <a:rPr lang="en-US" dirty="0"/>
              <a:t>N</a:t>
            </a:r>
            <a:r>
              <a:rPr lang="en-US" dirty="0" smtClean="0"/>
              <a:t>ot have mind altering/intoxicating </a:t>
            </a:r>
          </a:p>
          <a:p>
            <a:r>
              <a:rPr lang="en-US" dirty="0" smtClean="0"/>
              <a:t>Alleviate psychotic effects in schizophrenia, alleviate anxiety and seizures in some types of epilepsy (*Charlotte’s Web)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637362"/>
            <a:ext cx="3886200" cy="2441718"/>
          </a:xfrm>
        </p:spPr>
      </p:pic>
    </p:spTree>
    <p:extLst>
      <p:ext uri="{BB962C8B-B14F-4D97-AF65-F5344CB8AC3E}">
        <p14:creationId xmlns:p14="http://schemas.microsoft.com/office/powerpoint/2010/main" val="4584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Cannabinoid Availability in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5" y="2112158"/>
            <a:ext cx="7766090" cy="388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Cannabinoid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Pharmacologic</a:t>
            </a:r>
          </a:p>
          <a:p>
            <a:pPr lvl="1"/>
            <a:r>
              <a:rPr lang="en-US" dirty="0" smtClean="0"/>
              <a:t>Nabilone (Cesamet)</a:t>
            </a:r>
          </a:p>
          <a:p>
            <a:pPr lvl="1"/>
            <a:r>
              <a:rPr lang="en-US" dirty="0" smtClean="0"/>
              <a:t>Nabiximol (Sativex)</a:t>
            </a:r>
            <a:endParaRPr lang="en-US" dirty="0"/>
          </a:p>
          <a:p>
            <a:r>
              <a:rPr lang="en-US" dirty="0" smtClean="0"/>
              <a:t>Non-Pharmacologic</a:t>
            </a:r>
          </a:p>
          <a:p>
            <a:pPr lvl="1"/>
            <a:r>
              <a:rPr lang="en-US" dirty="0" smtClean="0"/>
              <a:t>Herbal Cannabis (dried flower)</a:t>
            </a:r>
          </a:p>
          <a:p>
            <a:pPr lvl="1"/>
            <a:r>
              <a:rPr lang="en-US" dirty="0" smtClean="0"/>
              <a:t>Associated extracts (oils)/capsules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Nabilone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1"/>
            <a:ext cx="5390668" cy="3530599"/>
          </a:xfrm>
        </p:spPr>
        <p:txBody>
          <a:bodyPr/>
          <a:lstStyle/>
          <a:p>
            <a:r>
              <a:rPr lang="en-US" dirty="0" smtClean="0"/>
              <a:t>Synthetic Cannabinoid (THC)</a:t>
            </a:r>
          </a:p>
          <a:p>
            <a:r>
              <a:rPr lang="en-US" dirty="0" smtClean="0"/>
              <a:t>Nausea and vomiting associated with chemotherapy and in 1992 treatment of appetite suppression in HIV/AIDS </a:t>
            </a:r>
          </a:p>
          <a:p>
            <a:r>
              <a:rPr lang="en-US" dirty="0" smtClean="0"/>
              <a:t>THC only, CB1/2 receptor agonists</a:t>
            </a:r>
          </a:p>
          <a:p>
            <a:r>
              <a:rPr lang="en-US" dirty="0" smtClean="0"/>
              <a:t>No other cannabinoids, terpenoids/flavonoids that could be potentially therapeutic                                                   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017" y="3812572"/>
            <a:ext cx="2783927" cy="246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3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Nabiximols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“phyto-cannabinoid” even-though it is a pharmaceutical cannabinoid</a:t>
            </a:r>
          </a:p>
          <a:p>
            <a:r>
              <a:rPr lang="en-US" dirty="0" smtClean="0"/>
              <a:t>Herbal Cannabis (whole plant) extract in a oral-mucosal spray</a:t>
            </a:r>
          </a:p>
          <a:p>
            <a:r>
              <a:rPr lang="en-US" dirty="0" smtClean="0"/>
              <a:t>Standardized dose of THC and CBD, 2.7mg THC and 2.5mg CBD per spray</a:t>
            </a:r>
          </a:p>
          <a:p>
            <a:r>
              <a:rPr lang="en-US" dirty="0" smtClean="0"/>
              <a:t>Original use for central pain in MS</a:t>
            </a:r>
          </a:p>
          <a:p>
            <a:r>
              <a:rPr lang="en-US" dirty="0" smtClean="0"/>
              <a:t>Usual dose 1-2 sprays up to 6x/day</a:t>
            </a:r>
          </a:p>
          <a:p>
            <a:r>
              <a:rPr lang="en-US" dirty="0" smtClean="0"/>
              <a:t>$$$$$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270" y="4161993"/>
            <a:ext cx="2834351" cy="246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Herbal Cannabis/Oils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66441" y="2489201"/>
            <a:ext cx="5416793" cy="3530599"/>
          </a:xfrm>
        </p:spPr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sed in a variety of clinical scenarios</a:t>
            </a:r>
          </a:p>
          <a:p>
            <a:r>
              <a:rPr lang="en-US" dirty="0" smtClean="0"/>
              <a:t>Often challenging to dose</a:t>
            </a:r>
          </a:p>
          <a:p>
            <a:r>
              <a:rPr lang="en-US" dirty="0" smtClean="0"/>
              <a:t>Variety of strengths of THC/CBD</a:t>
            </a:r>
          </a:p>
          <a:p>
            <a:r>
              <a:rPr lang="en-US" dirty="0" smtClean="0"/>
              <a:t>Different strains, Indica vs Sativa</a:t>
            </a:r>
          </a:p>
          <a:p>
            <a:r>
              <a:rPr lang="en-US" dirty="0" smtClean="0"/>
              <a:t>Inhaled or consumed </a:t>
            </a:r>
          </a:p>
          <a:p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330" y="4424495"/>
            <a:ext cx="3190707" cy="21696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329" y="2489201"/>
            <a:ext cx="3190707" cy="171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1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Former Regulations-MMAR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2001-2014; Medical Marihuana Access Regulations, Health Canada granted access to medical cannabis through either</a:t>
            </a:r>
          </a:p>
          <a:p>
            <a:pPr lvl="2"/>
            <a:r>
              <a:rPr lang="en-US" dirty="0" smtClean="0"/>
              <a:t>Health Canada supply</a:t>
            </a:r>
          </a:p>
          <a:p>
            <a:pPr lvl="2"/>
            <a:r>
              <a:rPr lang="en-US" dirty="0" smtClean="0"/>
              <a:t>Home-growing for their own use</a:t>
            </a:r>
          </a:p>
          <a:p>
            <a:pPr lvl="2"/>
            <a:r>
              <a:rPr lang="en-US" dirty="0" smtClean="0"/>
              <a:t>A designated grower (through Health Canada)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500 patients in 2001 to over 30 000 in 2013</a:t>
            </a: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 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Dr. Andrea Burry MSc, MD, CCFP, FCFP</a:t>
            </a:r>
          </a:p>
          <a:p>
            <a:r>
              <a:rPr lang="en-US" dirty="0" smtClean="0"/>
              <a:t>Medical Director of Workplace Cannabis Consulting </a:t>
            </a:r>
            <a:endParaRPr lang="en-US" b="1" dirty="0" smtClean="0"/>
          </a:p>
          <a:p>
            <a:r>
              <a:rPr lang="en-US" dirty="0" smtClean="0"/>
              <a:t>Medical Director of Trauma Healing Centers</a:t>
            </a:r>
          </a:p>
          <a:p>
            <a:r>
              <a:rPr lang="en-US" dirty="0" smtClean="0"/>
              <a:t>Medical Advisor WSNB</a:t>
            </a:r>
          </a:p>
          <a:p>
            <a:r>
              <a:rPr lang="en-US" dirty="0" smtClean="0"/>
              <a:t>Occupational Medicine Physician for HorizonNB</a:t>
            </a:r>
          </a:p>
          <a:p>
            <a:r>
              <a:rPr lang="en-US" dirty="0" smtClean="0"/>
              <a:t>Occupational Medicine ExxonMobil (Moncton)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Former Regulations (MMPR)</a:t>
            </a:r>
            <a:br>
              <a:rPr lang="en-US" dirty="0" smtClean="0"/>
            </a:br>
            <a:r>
              <a:rPr lang="en-US" dirty="0" smtClean="0"/>
              <a:t>Marihuana for Medical Purposes Regulations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April 2014; Health Canada no longer issued licenses to patients to grow own</a:t>
            </a:r>
          </a:p>
          <a:p>
            <a:r>
              <a:rPr lang="en-US" dirty="0" smtClean="0"/>
              <a:t>Licensed Producers were initiated</a:t>
            </a:r>
          </a:p>
          <a:p>
            <a:r>
              <a:rPr lang="en-US" dirty="0" smtClean="0"/>
              <a:t>Only legal way to obtain cannabis was through a licensed producer (LP); currently &gt;40 in Canada</a:t>
            </a:r>
          </a:p>
          <a:p>
            <a:endParaRPr lang="en-US" dirty="0" smtClean="0"/>
          </a:p>
          <a:p>
            <a:r>
              <a:rPr lang="en-US" sz="2700" b="1" dirty="0"/>
              <a:t>Dispensaries are NOT LEGAL!!</a:t>
            </a:r>
          </a:p>
        </p:txBody>
      </p:sp>
    </p:spTree>
    <p:extLst>
      <p:ext uri="{BB962C8B-B14F-4D97-AF65-F5344CB8AC3E}">
        <p14:creationId xmlns:p14="http://schemas.microsoft.com/office/powerpoint/2010/main" val="44570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of Cannabis for Medical Purposes Regulations (ACMPR)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August 24 2016</a:t>
            </a:r>
          </a:p>
          <a:p>
            <a:r>
              <a:rPr lang="en-US" dirty="0" smtClean="0"/>
              <a:t>Replace the MMPR</a:t>
            </a:r>
          </a:p>
          <a:p>
            <a:r>
              <a:rPr lang="en-US" dirty="0" smtClean="0"/>
              <a:t>Medical Cannabis from LP, or apply to Health </a:t>
            </a:r>
            <a:r>
              <a:rPr lang="en-US" dirty="0"/>
              <a:t>C</a:t>
            </a:r>
            <a:r>
              <a:rPr lang="en-US" dirty="0" smtClean="0"/>
              <a:t>anada to produce a limited amount of cannabis for their own medical purposes or designate someone to produce it for them</a:t>
            </a:r>
          </a:p>
          <a:p>
            <a:r>
              <a:rPr lang="en-US" dirty="0" smtClean="0"/>
              <a:t>LPs will be sole legal supply of starting materials</a:t>
            </a:r>
          </a:p>
          <a:p>
            <a:r>
              <a:rPr lang="en-US" dirty="0" smtClean="0"/>
              <a:t>Amount that can be grown will be determined by a formula (maximum daily dose and the average yield per plant)</a:t>
            </a:r>
          </a:p>
          <a:p>
            <a:r>
              <a:rPr lang="en-US" dirty="0" smtClean="0"/>
              <a:t>Individual can possess the lesser of 30 days supply or 150g of dried cannabis or equivalent form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4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Humor Break</a:t>
            </a:r>
            <a:endParaRPr lang="en-US" dirty="0"/>
          </a:p>
        </p:txBody>
      </p:sp>
      <p:pic>
        <p:nvPicPr>
          <p:cNvPr id="4" name="Content Placeholder 3" descr="IMG_14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4244" y="2686050"/>
            <a:ext cx="3670300" cy="3136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CCFP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17" y="3970925"/>
            <a:ext cx="1959820" cy="25362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1"/>
            <a:ext cx="5935776" cy="3530599"/>
          </a:xfrm>
        </p:spPr>
        <p:txBody>
          <a:bodyPr/>
          <a:lstStyle/>
          <a:p>
            <a:r>
              <a:rPr lang="en-US" dirty="0" smtClean="0"/>
              <a:t>Authorizing Dried Cannabis for Chronic Pain or Anxiety; Preliminary Guidance; September 2014</a:t>
            </a:r>
          </a:p>
          <a:p>
            <a:r>
              <a:rPr lang="en-US" dirty="0" smtClean="0"/>
              <a:t>Summary of Recommendations</a:t>
            </a:r>
          </a:p>
          <a:p>
            <a:pPr>
              <a:buNone/>
            </a:pPr>
            <a:r>
              <a:rPr lang="en-US" dirty="0" smtClean="0"/>
              <a:t>	-only consider for patients with neuropathic pain that have failed standard treatments</a:t>
            </a:r>
          </a:p>
          <a:p>
            <a:pPr>
              <a:buNone/>
            </a:pPr>
            <a:r>
              <a:rPr lang="en-US" dirty="0" smtClean="0"/>
              <a:t>	-adequate trial of other non-pharmacologic and pharmacologic and pharmaceutical cannabinoids (i.e.Nabilone)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Canadian Pain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Consensus Statement published in Pain Research &amp; Management December 2014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line; Gabapentinoids (gabapentin and pregabalin); anti-convulsants; anti-depressants (TCAs, SNRIs)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line; Tramadol/                     Opioids</a:t>
            </a:r>
          </a:p>
          <a:p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line; Cannabinoids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line; SSRIs, Methadone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Benefits: Risks of </a:t>
            </a:r>
            <a:r>
              <a:rPr lang="en-US" dirty="0" smtClean="0"/>
              <a:t>Medical Cannabis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 of pain/symptoms (nausea</a:t>
            </a:r>
            <a:r>
              <a:rPr lang="en-US" dirty="0" smtClean="0"/>
              <a:t>)/PTSD</a:t>
            </a:r>
            <a:endParaRPr lang="en-US" dirty="0" smtClean="0"/>
          </a:p>
          <a:p>
            <a:r>
              <a:rPr lang="en-US" dirty="0" smtClean="0"/>
              <a:t>Reduction of opioids/other </a:t>
            </a:r>
            <a:r>
              <a:rPr lang="en-US" dirty="0" smtClean="0"/>
              <a:t>medications</a:t>
            </a:r>
            <a:endParaRPr lang="en-US" dirty="0" smtClean="0"/>
          </a:p>
          <a:p>
            <a:r>
              <a:rPr lang="en-US" dirty="0" smtClean="0"/>
              <a:t>Safety profile; impossible to </a:t>
            </a:r>
            <a:r>
              <a:rPr lang="en-US" dirty="0" smtClean="0"/>
              <a:t>overdose</a:t>
            </a:r>
          </a:p>
          <a:p>
            <a:endParaRPr lang="en-US" dirty="0"/>
          </a:p>
          <a:p>
            <a:r>
              <a:rPr lang="en-US" dirty="0" smtClean="0"/>
              <a:t>Cognitive Impairment? Short and Long term</a:t>
            </a:r>
          </a:p>
          <a:p>
            <a:r>
              <a:rPr lang="en-US" dirty="0" smtClean="0"/>
              <a:t>Occupational/Safety Sensitive Job/Driving</a:t>
            </a:r>
          </a:p>
          <a:p>
            <a:r>
              <a:rPr lang="en-US" dirty="0" smtClean="0"/>
              <a:t>Interactions with other medications/substances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815" y="2123440"/>
            <a:ext cx="4025609" cy="41088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RCT smoked cannabis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 descr="Screen Shot 2016-04-12 at 9.53.48 PM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118870" b="-118870"/>
          <a:stretch>
            <a:fillRect/>
          </a:stretch>
        </p:blipFill>
        <p:spPr>
          <a:xfrm>
            <a:off x="498518" y="1369126"/>
            <a:ext cx="3901360" cy="4757037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RCT with 23 pts with NeP assigned MC at 0, 2.5, 6 and 9.4%</a:t>
            </a:r>
          </a:p>
          <a:p>
            <a:r>
              <a:rPr lang="en-US" dirty="0" smtClean="0"/>
              <a:t>25mg; tid, single inhalation with a pipe, tid</a:t>
            </a:r>
          </a:p>
          <a:p>
            <a:r>
              <a:rPr lang="en-US" dirty="0" smtClean="0"/>
              <a:t>Improvement of pain dose dependent with %THC</a:t>
            </a:r>
          </a:p>
          <a:p>
            <a:r>
              <a:rPr lang="en-US" dirty="0" smtClean="0"/>
              <a:t>Significant improvement in sleep quality and anxiety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RCT; review of current literature</a:t>
            </a:r>
            <a:endParaRPr lang="en-US" dirty="0"/>
          </a:p>
        </p:txBody>
      </p:sp>
      <p:pic>
        <p:nvPicPr>
          <p:cNvPr id="4" name="Content Placeholder 3" descr="Screen Shot 2016-04-11 at 2.02.41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775" y="2573642"/>
            <a:ext cx="6345238" cy="33617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Lynch and Ware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Systematic review of RCTs on the efficacy of cannabinoids in the treatment of non-cancer pain</a:t>
            </a:r>
          </a:p>
          <a:p>
            <a:r>
              <a:rPr lang="en-US" dirty="0" smtClean="0"/>
              <a:t>RCTs comparing CB to placebo with pain measured as an outcome using any scale, visual or numeric</a:t>
            </a:r>
          </a:p>
          <a:p>
            <a:r>
              <a:rPr lang="en-US" dirty="0" smtClean="0"/>
              <a:t>11 RCTS met criteria, 1185 subjects</a:t>
            </a:r>
          </a:p>
          <a:p>
            <a:r>
              <a:rPr lang="en-US" dirty="0" smtClean="0"/>
              <a:t>Overall CB had analgesic effect superior to control (9 placebo 2 active control (Nabilone or ibuprofen)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ndocannabinoid system; What is it? What does it do?</a:t>
            </a:r>
          </a:p>
          <a:p>
            <a:r>
              <a:rPr lang="en-US" dirty="0" smtClean="0"/>
              <a:t>Current availability of Cannabinoids in Canada (prescription and herbal).</a:t>
            </a:r>
          </a:p>
          <a:p>
            <a:r>
              <a:rPr lang="en-US" dirty="0"/>
              <a:t>C</a:t>
            </a:r>
            <a:r>
              <a:rPr lang="en-US" dirty="0" smtClean="0"/>
              <a:t>urrent Cannabis Regulations; the Access to Cannabis for Medical Purposes Regulations (ACMPR)_August 2016</a:t>
            </a:r>
          </a:p>
          <a:p>
            <a:r>
              <a:rPr lang="en-US" dirty="0"/>
              <a:t>T</a:t>
            </a:r>
            <a:r>
              <a:rPr lang="en-US" dirty="0" smtClean="0"/>
              <a:t>herapeutic uses/current evidence for medical cannabis</a:t>
            </a:r>
            <a:r>
              <a:rPr lang="en-US" dirty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CAPRI</a:t>
            </a:r>
            <a:endParaRPr lang="en-US" dirty="0"/>
          </a:p>
        </p:txBody>
      </p:sp>
      <p:pic>
        <p:nvPicPr>
          <p:cNvPr id="4" name="Content Placeholder 3" descr="Screen Shot 2016-04-11 at 4.08.03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775" y="3198107"/>
            <a:ext cx="6345238" cy="21127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CAPRI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Joint Canadian effort; McGill and Dalhousie</a:t>
            </a:r>
          </a:p>
          <a:p>
            <a:r>
              <a:rPr lang="en-US" dirty="0" smtClean="0"/>
              <a:t>Randomized, double blind, placebo controlled, cross over study examining single dose vaporized cannabis with adults with painful knee OA</a:t>
            </a:r>
          </a:p>
          <a:p>
            <a:r>
              <a:rPr lang="en-US" dirty="0" smtClean="0"/>
              <a:t>Goal to understand the analgesic dose response of several varieties of cannabis containing varying concentrations of CBD and THC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Post-Traumatic Stress Disorder</a:t>
            </a:r>
            <a:endParaRPr lang="en-US" dirty="0"/>
          </a:p>
        </p:txBody>
      </p:sp>
      <p:pic>
        <p:nvPicPr>
          <p:cNvPr id="7" name="Content Placeholder 6" descr="Screen Shot 2016-04-12 at 11.14.36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775" y="2541902"/>
            <a:ext cx="6345238" cy="34251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PTSD and CBs</a:t>
            </a:r>
            <a:endParaRPr lang="en-US" dirty="0"/>
          </a:p>
        </p:txBody>
      </p:sp>
      <p:pic>
        <p:nvPicPr>
          <p:cNvPr id="18" name="Content Placeholder 17" descr="Screen Shot 2016-04-12 at 10.09.30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775" y="2857881"/>
            <a:ext cx="6345238" cy="2793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Nabilone on Treatment Resistant PTSD (Fraser 2009)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Canadian Data; Chart review</a:t>
            </a:r>
          </a:p>
          <a:p>
            <a:pPr lvl="1"/>
            <a:r>
              <a:rPr lang="en-US" dirty="0" smtClean="0"/>
              <a:t>Clinical trial using Nabilone, Endocannabinoid receptor agonist on treatment resistant nightmares in patients with PTSD</a:t>
            </a:r>
          </a:p>
          <a:p>
            <a:pPr lvl="1"/>
            <a:r>
              <a:rPr lang="en-US" dirty="0" smtClean="0"/>
              <a:t>Charts of patients with treatment resistant nightmares associated with PTSD and poor sleep despite antidepressants and hypnotics were reviewed after Nabilone was initiated</a:t>
            </a:r>
          </a:p>
          <a:p>
            <a:pPr lvl="1"/>
            <a:r>
              <a:rPr lang="en-US" dirty="0" smtClean="0"/>
              <a:t>72% receiving Nabilone experienced cessation of nightmares or significant reduction in intensity</a:t>
            </a:r>
          </a:p>
          <a:p>
            <a:pPr lvl="1"/>
            <a:r>
              <a:rPr lang="en-US" dirty="0" smtClean="0"/>
              <a:t>Potential benefits of Nabilone and plant derived cannabis in management of symptoms of PTSD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PTSD; RCT_Canadian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UBC-Kelowna; Zach Walsh</a:t>
            </a:r>
          </a:p>
          <a:p>
            <a:r>
              <a:rPr lang="en-US" dirty="0" smtClean="0"/>
              <a:t>RCT 40 men and women with PTSD (vets/first responders/sexual assault)</a:t>
            </a:r>
          </a:p>
          <a:p>
            <a:r>
              <a:rPr lang="en-US" dirty="0" smtClean="0"/>
              <a:t>Cannabis (THC)/Placebo</a:t>
            </a:r>
          </a:p>
          <a:p>
            <a:r>
              <a:rPr lang="en-US" dirty="0" smtClean="0"/>
              <a:t>Cannabis (THC) vs (THC/CBD)</a:t>
            </a:r>
          </a:p>
          <a:p>
            <a:r>
              <a:rPr lang="en-US" dirty="0" smtClean="0"/>
              <a:t>2.5g/day; use up to that amount, what is not used is returned and “banked” for future use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standard “dose”; start low/go slow</a:t>
            </a:r>
          </a:p>
          <a:p>
            <a:r>
              <a:rPr lang="en-US" dirty="0" smtClean="0"/>
              <a:t>Choose functional goals, monitor response</a:t>
            </a:r>
          </a:p>
          <a:p>
            <a:r>
              <a:rPr lang="en-US" dirty="0" smtClean="0"/>
              <a:t>National average use is </a:t>
            </a:r>
            <a:r>
              <a:rPr lang="en-US" dirty="0" smtClean="0"/>
              <a:t>1.0 </a:t>
            </a:r>
            <a:r>
              <a:rPr lang="en-US" dirty="0" smtClean="0"/>
              <a:t>g/day</a:t>
            </a:r>
            <a:r>
              <a:rPr lang="en-US" dirty="0" smtClean="0"/>
              <a:t>; edibles require more</a:t>
            </a:r>
          </a:p>
          <a:p>
            <a:r>
              <a:rPr lang="en-US" dirty="0" smtClean="0"/>
              <a:t>Vaporize or Oil</a:t>
            </a:r>
          </a:p>
          <a:p>
            <a:r>
              <a:rPr lang="en-US" b="1" dirty="0" smtClean="0"/>
              <a:t>ONLY CBD </a:t>
            </a:r>
            <a:r>
              <a:rPr lang="en-US" dirty="0" smtClean="0"/>
              <a:t>strains while working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Chronic Pain is a large health burden that affects a great number of people</a:t>
            </a:r>
          </a:p>
          <a:p>
            <a:r>
              <a:rPr lang="en-US" dirty="0" smtClean="0"/>
              <a:t>PTSD has detrimental effects on the individual and their families</a:t>
            </a:r>
          </a:p>
          <a:p>
            <a:r>
              <a:rPr lang="en-US" dirty="0" smtClean="0"/>
              <a:t>Generally challenging to manage</a:t>
            </a:r>
          </a:p>
          <a:p>
            <a:r>
              <a:rPr lang="en-US" dirty="0" smtClean="0"/>
              <a:t>Cannabis may be an option for some </a:t>
            </a:r>
          </a:p>
          <a:p>
            <a:r>
              <a:rPr lang="en-US" dirty="0" smtClean="0"/>
              <a:t>Cannabis may decrease dosing of other medications, i.e. opioids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“Lack of evidence of efficacy is not evidence for lack of efficacy”</a:t>
            </a:r>
          </a:p>
          <a:p>
            <a:r>
              <a:rPr lang="en-US" dirty="0" smtClean="0"/>
              <a:t>Therapeutic potential for medical cannabis cannot be ignored</a:t>
            </a:r>
          </a:p>
          <a:p>
            <a:r>
              <a:rPr lang="en-US" dirty="0" smtClean="0"/>
              <a:t>Need for more research; needs to be done in tandem with patient treatment</a:t>
            </a:r>
          </a:p>
          <a:p>
            <a:r>
              <a:rPr lang="en-US" dirty="0" smtClean="0"/>
              <a:t>Blurring of the lines between medical and recreational use is dangerous (in my opinion); Creating confusion around advocacy for its use as medicine (in my opinion)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CBs synergistic with opioids in relief of pain, therefore requiring less opioids and associated side effects</a:t>
            </a:r>
          </a:p>
          <a:p>
            <a:r>
              <a:rPr lang="en-US" dirty="0" smtClean="0"/>
              <a:t>Side effects tolerable and short lived</a:t>
            </a:r>
          </a:p>
        </p:txBody>
      </p:sp>
    </p:spTree>
    <p:extLst>
      <p:ext uri="{BB962C8B-B14F-4D97-AF65-F5344CB8AC3E}">
        <p14:creationId xmlns:p14="http://schemas.microsoft.com/office/powerpoint/2010/main" val="132549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Cannabinoid Medicine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Experience with patients having symptoms or conditions for which ”traditional therapies” were either inadequate or causing intolerable side effects</a:t>
            </a:r>
          </a:p>
          <a:p>
            <a:r>
              <a:rPr lang="en-US" dirty="0" smtClean="0"/>
              <a:t>Became aware of the Endocannabinoid System </a:t>
            </a:r>
          </a:p>
          <a:p>
            <a:r>
              <a:rPr lang="en-US" dirty="0" smtClean="0"/>
              <a:t>Real life stories of patients using cannabis who have achieved benefit and improved quality of life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50900" y="8811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257" y="1682922"/>
            <a:ext cx="3636309" cy="48453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Dr. William O’Shaughnessy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Cannabis used as a medicine for over 5000 years</a:t>
            </a:r>
          </a:p>
          <a:p>
            <a:r>
              <a:rPr lang="en-US" dirty="0"/>
              <a:t>I</a:t>
            </a:r>
            <a:r>
              <a:rPr lang="en-US" dirty="0" smtClean="0"/>
              <a:t>ntroduced therapeutic use of Cannabis to Western Medicine</a:t>
            </a:r>
          </a:p>
          <a:p>
            <a:r>
              <a:rPr lang="en-US" dirty="0" smtClean="0"/>
              <a:t>Used in infantile convulsions and pain of rheumatism </a:t>
            </a:r>
          </a:p>
          <a:p>
            <a:r>
              <a:rPr lang="en-US" dirty="0" smtClean="0"/>
              <a:t>Tetanus victims; case reports of “cure”. </a:t>
            </a:r>
          </a:p>
          <a:p>
            <a:endParaRPr lang="en-US" dirty="0"/>
          </a:p>
        </p:txBody>
      </p:sp>
      <p:pic>
        <p:nvPicPr>
          <p:cNvPr id="13" name="Content Placeholder 8" descr="William_Brooke_O’Shaughnessy_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5240" r="-25240"/>
          <a:stretch>
            <a:fillRect/>
          </a:stretch>
        </p:blipFill>
        <p:spPr>
          <a:xfrm>
            <a:off x="4949662" y="2226469"/>
            <a:ext cx="3245177" cy="3263504"/>
          </a:xfrm>
        </p:spPr>
      </p:pic>
    </p:spTree>
    <p:extLst>
      <p:ext uri="{BB962C8B-B14F-4D97-AF65-F5344CB8AC3E}">
        <p14:creationId xmlns:p14="http://schemas.microsoft.com/office/powerpoint/2010/main" val="156312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Cannabis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396" y="2586446"/>
            <a:ext cx="2749814" cy="37711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1"/>
            <a:ext cx="5048955" cy="353059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Prior to 1910 the word cannabis was </a:t>
            </a:r>
            <a:r>
              <a:rPr lang="en-US" dirty="0" smtClean="0"/>
              <a:t>used </a:t>
            </a:r>
            <a:r>
              <a:rPr lang="en-US" dirty="0"/>
              <a:t>as a </a:t>
            </a:r>
            <a:r>
              <a:rPr lang="en-US" dirty="0" smtClean="0"/>
              <a:t>as a reference </a:t>
            </a:r>
            <a:r>
              <a:rPr lang="en-US" dirty="0"/>
              <a:t>to medicines and </a:t>
            </a:r>
            <a:r>
              <a:rPr lang="en-US" dirty="0" smtClean="0"/>
              <a:t>household remedies</a:t>
            </a:r>
          </a:p>
          <a:p>
            <a:r>
              <a:rPr lang="en-US" dirty="0"/>
              <a:t>Pharmaceutical companies such as Bristol-Meyer-Squib and Eli Lilly used cannabis and associated extracts in their </a:t>
            </a:r>
            <a:r>
              <a:rPr lang="en-US" dirty="0" smtClean="0"/>
              <a:t>medicines</a:t>
            </a:r>
          </a:p>
          <a:p>
            <a:r>
              <a:rPr lang="en-US" dirty="0" smtClean="0"/>
              <a:t>Sir William Osler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MARIJUANA ⌧ CANNABIS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1920s, increased recreational use of cannabis</a:t>
            </a:r>
          </a:p>
          <a:p>
            <a:r>
              <a:rPr lang="en-US" dirty="0" smtClean="0"/>
              <a:t>Started being referred to as Marijuana (Maria-Juana, Mary Jane)</a:t>
            </a:r>
          </a:p>
          <a:p>
            <a:r>
              <a:rPr lang="en-US" dirty="0" smtClean="0"/>
              <a:t>Following Great Depression, white Americans began blaming immigration for recreational use of Cannabis, started to be seen as a “bad thing”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846" y="2125266"/>
            <a:ext cx="3263504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ANSLINGER; FED. BUR. NARCOTICS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Played pivotal role in prohibition of cannabis</a:t>
            </a:r>
          </a:p>
          <a:p>
            <a:r>
              <a:rPr lang="en-US" dirty="0" smtClean="0"/>
              <a:t>Made public speeches/propaganda films such as “reefer madness” </a:t>
            </a:r>
          </a:p>
          <a:p>
            <a:r>
              <a:rPr lang="en-US" dirty="0" smtClean="0"/>
              <a:t>1937; Marijuana Tax Act; federally criminalized cannabis in every US state</a:t>
            </a:r>
          </a:p>
          <a:p>
            <a:r>
              <a:rPr lang="en-US" dirty="0" smtClean="0"/>
              <a:t>Cannabis no longer available for use as medicine, MDs not involved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396133"/>
            <a:ext cx="24765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</a:t>
            </a:r>
            <a:r>
              <a:rPr lang="is-IS" smtClean="0"/>
              <a:t>….....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53" y="2226469"/>
            <a:ext cx="2500529" cy="318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1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18447</TotalTime>
  <Words>1575</Words>
  <Application>Microsoft Macintosh PowerPoint</Application>
  <PresentationFormat>On-screen Show (4:3)</PresentationFormat>
  <Paragraphs>198</Paragraphs>
  <Slides>40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Calibri</vt:lpstr>
      <vt:lpstr>Century Gothic</vt:lpstr>
      <vt:lpstr>Wingdings 3</vt:lpstr>
      <vt:lpstr>Arial</vt:lpstr>
      <vt:lpstr>Ion Boardroom</vt:lpstr>
      <vt:lpstr>Medical Cannabis  Dr. Andrea Burry MSc MD FCFP</vt:lpstr>
      <vt:lpstr>Presenter Disclosure</vt:lpstr>
      <vt:lpstr>Let’s Talk</vt:lpstr>
      <vt:lpstr>Why Cannabinoid Medicine ?</vt:lpstr>
      <vt:lpstr>Dr. William O’Shaughnessy</vt:lpstr>
      <vt:lpstr>History of Cannabis</vt:lpstr>
      <vt:lpstr>MARIJUANA ⌧ CANNABIS</vt:lpstr>
      <vt:lpstr>HENRY ANSLINGER; FED. BUR. NARCOTICS</vt:lpstr>
      <vt:lpstr>THEN….....</vt:lpstr>
      <vt:lpstr>NOW…....</vt:lpstr>
      <vt:lpstr>ENDOCANNABINOID SYSTEM</vt:lpstr>
      <vt:lpstr>THC</vt:lpstr>
      <vt:lpstr>CBD</vt:lpstr>
      <vt:lpstr>Cannabinoid Availability in Canada</vt:lpstr>
      <vt:lpstr>Cannabinoid Availability</vt:lpstr>
      <vt:lpstr>Nabilone</vt:lpstr>
      <vt:lpstr>Nabiximols</vt:lpstr>
      <vt:lpstr>Herbal Cannabis/Oils</vt:lpstr>
      <vt:lpstr>Former Regulations-MMAR</vt:lpstr>
      <vt:lpstr>Former Regulations (MMPR) Marihuana for Medical Purposes Regulations </vt:lpstr>
      <vt:lpstr>Access of Cannabis for Medical Purposes Regulations (ACMPR)</vt:lpstr>
      <vt:lpstr>Humor Break</vt:lpstr>
      <vt:lpstr>CCFP</vt:lpstr>
      <vt:lpstr>Canadian Pain Society</vt:lpstr>
      <vt:lpstr>Benefits: Risks of Medical Cannabis</vt:lpstr>
      <vt:lpstr>PowerPoint Presentation</vt:lpstr>
      <vt:lpstr>RCT smoked cannabis </vt:lpstr>
      <vt:lpstr>RCT; review of current literature</vt:lpstr>
      <vt:lpstr>Lynch and Ware 2015</vt:lpstr>
      <vt:lpstr>CAPRI</vt:lpstr>
      <vt:lpstr>CAPRI Trial</vt:lpstr>
      <vt:lpstr>Post-Traumatic Stress Disorder</vt:lpstr>
      <vt:lpstr>PTSD and CBs</vt:lpstr>
      <vt:lpstr>Effects of Nabilone on Treatment Resistant PTSD (Fraser 2009)</vt:lpstr>
      <vt:lpstr>PTSD; RCT_Canadian Study</vt:lpstr>
      <vt:lpstr>Practical Points</vt:lpstr>
      <vt:lpstr>Summary</vt:lpstr>
      <vt:lpstr>Summary-2</vt:lpstr>
      <vt:lpstr>Summary-3</vt:lpstr>
      <vt:lpstr>Questions??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Cannabis</dc:title>
  <dc:creator>Andrea Burry Howley</dc:creator>
  <cp:lastModifiedBy>Andrea Burry</cp:lastModifiedBy>
  <cp:revision>373</cp:revision>
  <cp:lastPrinted>2016-08-13T18:48:56Z</cp:lastPrinted>
  <dcterms:created xsi:type="dcterms:W3CDTF">2016-04-13T14:31:01Z</dcterms:created>
  <dcterms:modified xsi:type="dcterms:W3CDTF">2017-11-14T13:21:54Z</dcterms:modified>
</cp:coreProperties>
</file>