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9"/>
  </p:notesMasterIdLst>
  <p:sldIdLst>
    <p:sldId id="256" r:id="rId2"/>
    <p:sldId id="257" r:id="rId3"/>
    <p:sldId id="260" r:id="rId4"/>
    <p:sldId id="287" r:id="rId5"/>
    <p:sldId id="288" r:id="rId6"/>
    <p:sldId id="289" r:id="rId7"/>
    <p:sldId id="283" r:id="rId8"/>
    <p:sldId id="285" r:id="rId9"/>
    <p:sldId id="301" r:id="rId10"/>
    <p:sldId id="286" r:id="rId11"/>
    <p:sldId id="290" r:id="rId12"/>
    <p:sldId id="291" r:id="rId13"/>
    <p:sldId id="292" r:id="rId14"/>
    <p:sldId id="294" r:id="rId15"/>
    <p:sldId id="295" r:id="rId16"/>
    <p:sldId id="296" r:id="rId17"/>
    <p:sldId id="268" r:id="rId18"/>
    <p:sldId id="293" r:id="rId19"/>
    <p:sldId id="303" r:id="rId20"/>
    <p:sldId id="284" r:id="rId21"/>
    <p:sldId id="298" r:id="rId22"/>
    <p:sldId id="299" r:id="rId23"/>
    <p:sldId id="306" r:id="rId24"/>
    <p:sldId id="307" r:id="rId25"/>
    <p:sldId id="304" r:id="rId26"/>
    <p:sldId id="302" r:id="rId27"/>
    <p:sldId id="297" r:id="rId28"/>
  </p:sldIdLst>
  <p:sldSz cx="9144000" cy="5143500" type="screen16x9"/>
  <p:notesSz cx="68580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Old Standard TT"/>
            </a:pPr>
            <a:r>
              <a:rPr lang="en" sz="1200">
                <a:solidFill>
                  <a:schemeClr val="dk1"/>
                </a:solidFill>
                <a:latin typeface="Old Standard TT"/>
                <a:ea typeface="Old Standard TT"/>
                <a:cs typeface="Old Standard TT"/>
                <a:sym typeface="Old Standard TT"/>
              </a:rPr>
              <a:t>daily sitting meditations during each session, and daily meditation homework such as: mindful walking, mindful eating, mindfulness of thoughts and emotions.</a:t>
            </a:r>
          </a:p>
          <a:p>
            <a:pPr lvl="0">
              <a:spcBef>
                <a:spcPts val="0"/>
              </a:spcBef>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60389" y="3395663"/>
            <a:ext cx="8097837" cy="722710"/>
          </a:xfrm>
        </p:spPr>
        <p:txBody>
          <a:bodyPr/>
          <a:lstStyle>
            <a:lvl1pPr>
              <a:defRPr sz="3300">
                <a:solidFill>
                  <a:srgbClr val="FFFFFF"/>
                </a:solidFill>
              </a:defRPr>
            </a:lvl1pPr>
          </a:lstStyle>
          <a:p>
            <a:pPr lvl="0"/>
            <a:r>
              <a:rPr lang="en-US" altLang="en-US" noProof="0"/>
              <a:t>Click to edit Master title style</a:t>
            </a:r>
            <a:endParaRPr lang="en-CA" altLang="en-US" noProof="0"/>
          </a:p>
        </p:txBody>
      </p:sp>
      <p:sp>
        <p:nvSpPr>
          <p:cNvPr id="3075" name="Rectangle 3"/>
          <p:cNvSpPr>
            <a:spLocks noGrp="1" noChangeArrowheads="1"/>
          </p:cNvSpPr>
          <p:nvPr>
            <p:ph type="subTitle" idx="1"/>
          </p:nvPr>
        </p:nvSpPr>
        <p:spPr>
          <a:xfrm>
            <a:off x="1408113" y="4125517"/>
            <a:ext cx="6400800" cy="440531"/>
          </a:xfrm>
          <a:effectLst>
            <a:outerShdw dist="17961" dir="2700000" algn="ctr" rotWithShape="0">
              <a:srgbClr val="000000"/>
            </a:outerShdw>
          </a:effectLst>
        </p:spPr>
        <p:txBody>
          <a:bodyPr/>
          <a:lstStyle>
            <a:lvl1pPr marL="0" indent="0" algn="ctr">
              <a:buFontTx/>
              <a:buNone/>
              <a:defRPr sz="1800">
                <a:solidFill>
                  <a:srgbClr val="00FFFF"/>
                </a:solidFill>
              </a:defRPr>
            </a:lvl1pPr>
          </a:lstStyle>
          <a:p>
            <a:pPr lvl="0"/>
            <a:r>
              <a:rPr lang="en-US" altLang="en-US" noProof="0"/>
              <a:t>Click to edit Master subtitle style</a:t>
            </a:r>
            <a:endParaRPr lang="en-CA" altLang="en-US" noProof="0"/>
          </a:p>
        </p:txBody>
      </p:sp>
      <p:sp>
        <p:nvSpPr>
          <p:cNvPr id="3076" name="Rectangle 4"/>
          <p:cNvSpPr>
            <a:spLocks noGrp="1" noChangeArrowheads="1"/>
          </p:cNvSpPr>
          <p:nvPr>
            <p:ph type="dt" sz="half" idx="2"/>
          </p:nvPr>
        </p:nvSpPr>
        <p:spPr>
          <a:xfrm>
            <a:off x="457200" y="4798219"/>
            <a:ext cx="2133600" cy="267891"/>
          </a:xfrm>
        </p:spPr>
        <p:txBody>
          <a:bodyPr/>
          <a:lstStyle>
            <a:lvl1pPr>
              <a:defRPr>
                <a:solidFill>
                  <a:srgbClr val="FFFFFF"/>
                </a:solidFill>
              </a:defRPr>
            </a:lvl1pPr>
          </a:lstStyle>
          <a:p>
            <a:endParaRPr lang="en-CA" altLang="en-US"/>
          </a:p>
        </p:txBody>
      </p:sp>
      <p:sp>
        <p:nvSpPr>
          <p:cNvPr id="3077" name="Rectangle 5"/>
          <p:cNvSpPr>
            <a:spLocks noGrp="1" noChangeArrowheads="1"/>
          </p:cNvSpPr>
          <p:nvPr>
            <p:ph type="ftr" sz="quarter" idx="3"/>
          </p:nvPr>
        </p:nvSpPr>
        <p:spPr>
          <a:xfrm>
            <a:off x="3124200" y="4798219"/>
            <a:ext cx="2895600" cy="267891"/>
          </a:xfrm>
        </p:spPr>
        <p:txBody>
          <a:bodyPr/>
          <a:lstStyle>
            <a:lvl1pPr>
              <a:defRPr>
                <a:solidFill>
                  <a:srgbClr val="FFFFFF"/>
                </a:solidFill>
              </a:defRPr>
            </a:lvl1pPr>
          </a:lstStyle>
          <a:p>
            <a:endParaRPr lang="en-CA" altLang="en-US"/>
          </a:p>
        </p:txBody>
      </p:sp>
      <p:sp>
        <p:nvSpPr>
          <p:cNvPr id="3078" name="Rectangle 6"/>
          <p:cNvSpPr>
            <a:spLocks noGrp="1" noChangeArrowheads="1"/>
          </p:cNvSpPr>
          <p:nvPr>
            <p:ph type="sldNum" sz="quarter" idx="4"/>
          </p:nvPr>
        </p:nvSpPr>
        <p:spPr>
          <a:xfrm>
            <a:off x="6553200" y="4798219"/>
            <a:ext cx="2133600" cy="267891"/>
          </a:xfrm>
        </p:spPr>
        <p:txBody>
          <a:bodyPr/>
          <a:lstStyle>
            <a:lvl1pPr>
              <a:defRPr>
                <a:solidFill>
                  <a:srgbClr val="FFFFFF"/>
                </a:solidFill>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2260987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8485264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1797812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11496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4312452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1339223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8010578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CA"/>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8991592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5037844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07142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42090371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8345963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CA"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CA"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5993561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1" fontAlgn="base" hangingPunct="1">
        <a:spcBef>
          <a:spcPct val="0"/>
        </a:spcBef>
        <a:spcAft>
          <a:spcPct val="0"/>
        </a:spcAft>
        <a:defRPr sz="3000" b="1" kern="1200">
          <a:solidFill>
            <a:srgbClr val="00FFFF"/>
          </a:solidFill>
          <a:latin typeface="+mj-lt"/>
          <a:ea typeface="+mj-ea"/>
          <a:cs typeface="+mj-cs"/>
        </a:defRPr>
      </a:lvl1pPr>
      <a:lvl2pPr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33950" y="2275988"/>
            <a:ext cx="7707900" cy="1641916"/>
          </a:xfrm>
          <a:prstGeom prst="rect">
            <a:avLst/>
          </a:prstGeom>
        </p:spPr>
        <p:txBody>
          <a:bodyPr lIns="91425" tIns="91425" rIns="91425" bIns="91425" anchor="b" anchorCtr="0">
            <a:noAutofit/>
          </a:bodyPr>
          <a:lstStyle/>
          <a:p>
            <a:pPr lvl="0">
              <a:spcBef>
                <a:spcPts val="0"/>
              </a:spcBef>
              <a:buNone/>
            </a:pPr>
            <a:r>
              <a:rPr lang="en" dirty="0"/>
              <a:t>Integration of Mind, Body and Spirit through Mindfulness-Based Practices</a:t>
            </a:r>
          </a:p>
        </p:txBody>
      </p:sp>
      <p:sp>
        <p:nvSpPr>
          <p:cNvPr id="60" name="Shape 60"/>
          <p:cNvSpPr txBox="1">
            <a:spLocks noGrp="1"/>
          </p:cNvSpPr>
          <p:nvPr>
            <p:ph type="subTitle" idx="1"/>
          </p:nvPr>
        </p:nvSpPr>
        <p:spPr>
          <a:xfrm>
            <a:off x="143950" y="3971298"/>
            <a:ext cx="8520600" cy="973301"/>
          </a:xfrm>
          <a:prstGeom prst="rect">
            <a:avLst/>
          </a:prstGeom>
        </p:spPr>
        <p:txBody>
          <a:bodyPr lIns="91425" tIns="91425" rIns="91425" bIns="91425" anchor="t" anchorCtr="0">
            <a:noAutofit/>
          </a:bodyPr>
          <a:lstStyle/>
          <a:p>
            <a:pPr lvl="0">
              <a:spcBef>
                <a:spcPts val="0"/>
              </a:spcBef>
              <a:buNone/>
            </a:pPr>
            <a:r>
              <a:rPr lang="en" dirty="0"/>
              <a:t>November 21</a:t>
            </a:r>
            <a:r>
              <a:rPr lang="en" baseline="30000" dirty="0"/>
              <a:t>st</a:t>
            </a:r>
            <a:r>
              <a:rPr lang="en" dirty="0"/>
              <a:t>, 2017</a:t>
            </a:r>
          </a:p>
          <a:p>
            <a:pPr lvl="0">
              <a:spcBef>
                <a:spcPts val="0"/>
              </a:spcBef>
              <a:buNone/>
            </a:pPr>
            <a:r>
              <a:rPr lang="en" dirty="0"/>
              <a:t>Jenny Rowett, MEd, CCC-S, LCT</a:t>
            </a:r>
          </a:p>
          <a:p>
            <a:pPr lvl="0">
              <a:spcBef>
                <a:spcPts val="0"/>
              </a:spcBef>
              <a:buNone/>
            </a:pPr>
            <a:r>
              <a:rPr lang="en" dirty="0"/>
              <a:t>NBCDA – Making Connections:  Inspiring Possibilities &amp; Perspectives</a:t>
            </a:r>
          </a:p>
          <a:p>
            <a:pPr lvl="0">
              <a:spcBef>
                <a:spcPts val="0"/>
              </a:spcBef>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a:t>
            </a:r>
          </a:p>
        </p:txBody>
      </p:sp>
      <p:sp>
        <p:nvSpPr>
          <p:cNvPr id="3" name="Content Placeholder 2"/>
          <p:cNvSpPr>
            <a:spLocks noGrp="1"/>
          </p:cNvSpPr>
          <p:nvPr>
            <p:ph idx="1"/>
          </p:nvPr>
        </p:nvSpPr>
        <p:spPr>
          <a:xfrm>
            <a:off x="457200" y="1200150"/>
            <a:ext cx="8229600" cy="3859085"/>
          </a:xfrm>
        </p:spPr>
        <p:txBody>
          <a:bodyPr/>
          <a:lstStyle/>
          <a:p>
            <a:r>
              <a:rPr lang="en-CA" dirty="0"/>
              <a:t>Formal practices:</a:t>
            </a:r>
          </a:p>
          <a:p>
            <a:pPr lvl="1"/>
            <a:r>
              <a:rPr lang="en-CA" dirty="0"/>
              <a:t>Meditation</a:t>
            </a:r>
          </a:p>
          <a:p>
            <a:pPr lvl="1"/>
            <a:r>
              <a:rPr lang="en-CA" dirty="0"/>
              <a:t>Body Scan</a:t>
            </a:r>
          </a:p>
          <a:p>
            <a:pPr lvl="1"/>
            <a:r>
              <a:rPr lang="en-CA" dirty="0"/>
              <a:t>Mindful movement such as walking, yoga and tai chi</a:t>
            </a:r>
          </a:p>
          <a:p>
            <a:r>
              <a:rPr lang="en-CA" dirty="0"/>
              <a:t>Informal practices:</a:t>
            </a:r>
          </a:p>
          <a:p>
            <a:pPr lvl="1"/>
            <a:r>
              <a:rPr lang="en-CA" dirty="0"/>
              <a:t>Breath awareness</a:t>
            </a:r>
          </a:p>
          <a:p>
            <a:pPr lvl="1"/>
            <a:r>
              <a:rPr lang="en-CA" dirty="0"/>
              <a:t>Mindful listening</a:t>
            </a:r>
          </a:p>
          <a:p>
            <a:pPr lvl="1"/>
            <a:r>
              <a:rPr lang="en-CA" dirty="0"/>
              <a:t>Mindful eating</a:t>
            </a:r>
          </a:p>
          <a:p>
            <a:pPr lvl="1"/>
            <a:r>
              <a:rPr lang="en-CA" dirty="0"/>
              <a:t>All of the rest of your life:  are you really where you are, in the present moment?</a:t>
            </a:r>
          </a:p>
          <a:p>
            <a:pPr lvl="1"/>
            <a:endParaRPr lang="en-CA" dirty="0"/>
          </a:p>
        </p:txBody>
      </p:sp>
    </p:spTree>
    <p:extLst>
      <p:ext uri="{BB962C8B-B14F-4D97-AF65-F5344CB8AC3E}">
        <p14:creationId xmlns:p14="http://schemas.microsoft.com/office/powerpoint/2010/main" val="88006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a:t>
            </a:r>
          </a:p>
        </p:txBody>
      </p:sp>
      <p:sp>
        <p:nvSpPr>
          <p:cNvPr id="3" name="Content Placeholder 2"/>
          <p:cNvSpPr>
            <a:spLocks noGrp="1"/>
          </p:cNvSpPr>
          <p:nvPr>
            <p:ph idx="1"/>
          </p:nvPr>
        </p:nvSpPr>
        <p:spPr/>
        <p:txBody>
          <a:bodyPr/>
          <a:lstStyle/>
          <a:p>
            <a:r>
              <a:rPr lang="en-CA" dirty="0"/>
              <a:t>Our 1</a:t>
            </a:r>
            <a:r>
              <a:rPr lang="en-CA" baseline="30000" dirty="0"/>
              <a:t>st</a:t>
            </a:r>
            <a:r>
              <a:rPr lang="en-CA" dirty="0"/>
              <a:t> (formal) practice:</a:t>
            </a:r>
          </a:p>
          <a:p>
            <a:pPr lvl="1"/>
            <a:r>
              <a:rPr lang="en-CA" dirty="0"/>
              <a:t>Can be helpful to have a place, an anchor, for your attention to land such as your breath, your feet, and/or your hands.</a:t>
            </a:r>
          </a:p>
          <a:p>
            <a:pPr lvl="1"/>
            <a:r>
              <a:rPr lang="en-CA" dirty="0"/>
              <a:t>Usually a distinction is made in meditation practices between ‘concentration’ practices and ‘open awareness’ practices. </a:t>
            </a:r>
          </a:p>
          <a:p>
            <a:pPr lvl="1"/>
            <a:r>
              <a:rPr lang="en-CA" dirty="0"/>
              <a:t>When your mind wanders, bring it back to your anchor or point of focus.</a:t>
            </a:r>
          </a:p>
          <a:p>
            <a:pPr lvl="1"/>
            <a:r>
              <a:rPr lang="en-CA" dirty="0"/>
              <a:t>Gradually, allow awareness to move away from anchor.</a:t>
            </a:r>
          </a:p>
          <a:p>
            <a:pPr lvl="1"/>
            <a:r>
              <a:rPr lang="en-CA" dirty="0"/>
              <a:t>Remember to include the 9 core qualities in your practice.</a:t>
            </a:r>
          </a:p>
          <a:p>
            <a:pPr marL="342900" lvl="1" indent="0">
              <a:buNone/>
            </a:pPr>
            <a:endParaRPr lang="en-CA" dirty="0"/>
          </a:p>
          <a:p>
            <a:pPr lvl="1"/>
            <a:endParaRPr lang="en-CA" dirty="0"/>
          </a:p>
        </p:txBody>
      </p:sp>
    </p:spTree>
    <p:extLst>
      <p:ext uri="{BB962C8B-B14F-4D97-AF65-F5344CB8AC3E}">
        <p14:creationId xmlns:p14="http://schemas.microsoft.com/office/powerpoint/2010/main" val="200387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  Annie </a:t>
            </a:r>
            <a:r>
              <a:rPr lang="en-CA" dirty="0" err="1"/>
              <a:t>Lamott</a:t>
            </a:r>
            <a:r>
              <a:rPr lang="en-CA" dirty="0"/>
              <a:t> Quote</a:t>
            </a:r>
          </a:p>
        </p:txBody>
      </p:sp>
      <p:pic>
        <p:nvPicPr>
          <p:cNvPr id="4" name="Content Placeholder 3"/>
          <p:cNvPicPr>
            <a:picLocks noGrp="1" noChangeAspect="1"/>
          </p:cNvPicPr>
          <p:nvPr>
            <p:ph idx="1"/>
          </p:nvPr>
        </p:nvPicPr>
        <p:blipFill>
          <a:blip r:embed="rId2"/>
          <a:stretch>
            <a:fillRect/>
          </a:stretch>
        </p:blipFill>
        <p:spPr>
          <a:xfrm rot="5400000">
            <a:off x="2552366" y="1030695"/>
            <a:ext cx="3892679" cy="3957747"/>
          </a:xfrm>
          <a:prstGeom prst="rect">
            <a:avLst/>
          </a:prstGeom>
        </p:spPr>
      </p:pic>
    </p:spTree>
    <p:extLst>
      <p:ext uri="{BB962C8B-B14F-4D97-AF65-F5344CB8AC3E}">
        <p14:creationId xmlns:p14="http://schemas.microsoft.com/office/powerpoint/2010/main" val="296087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a:t>
            </a:r>
          </a:p>
        </p:txBody>
      </p:sp>
      <p:sp>
        <p:nvSpPr>
          <p:cNvPr id="3" name="Content Placeholder 2"/>
          <p:cNvSpPr>
            <a:spLocks noGrp="1"/>
          </p:cNvSpPr>
          <p:nvPr>
            <p:ph idx="1"/>
          </p:nvPr>
        </p:nvSpPr>
        <p:spPr/>
        <p:txBody>
          <a:bodyPr/>
          <a:lstStyle/>
          <a:p>
            <a:r>
              <a:rPr lang="en-CA" dirty="0"/>
              <a:t>Our 2</a:t>
            </a:r>
            <a:r>
              <a:rPr lang="en-CA" baseline="30000" dirty="0"/>
              <a:t>nd</a:t>
            </a:r>
            <a:r>
              <a:rPr lang="en-CA" dirty="0"/>
              <a:t> (informal) practice:</a:t>
            </a:r>
          </a:p>
          <a:p>
            <a:pPr lvl="1"/>
            <a:r>
              <a:rPr lang="en-CA" sz="2400" dirty="0"/>
              <a:t>Bringing joy and gratitude to the every day experience.</a:t>
            </a:r>
          </a:p>
          <a:p>
            <a:pPr lvl="1"/>
            <a:r>
              <a:rPr lang="en-CA" sz="2400" dirty="0"/>
              <a:t>Allow different ways of knowing to come alive:  taste, touch, sight, smell, and hearing.</a:t>
            </a:r>
          </a:p>
          <a:p>
            <a:pPr lvl="1"/>
            <a:r>
              <a:rPr lang="en-CA" sz="2400" dirty="0"/>
              <a:t>Allow yourself to experience through your mind, heart, and body. </a:t>
            </a:r>
          </a:p>
        </p:txBody>
      </p:sp>
    </p:spTree>
    <p:extLst>
      <p:ext uri="{BB962C8B-B14F-4D97-AF65-F5344CB8AC3E}">
        <p14:creationId xmlns:p14="http://schemas.microsoft.com/office/powerpoint/2010/main" val="196564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  What shall we experience?</a:t>
            </a:r>
          </a:p>
        </p:txBody>
      </p:sp>
      <p:pic>
        <p:nvPicPr>
          <p:cNvPr id="4" name="Picture 2" descr="Image result for emoji think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8217" y="1422377"/>
            <a:ext cx="3394075"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0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a:t>
            </a:r>
          </a:p>
        </p:txBody>
      </p:sp>
      <p:sp>
        <p:nvSpPr>
          <p:cNvPr id="3" name="Content Placeholder 2"/>
          <p:cNvSpPr>
            <a:spLocks noGrp="1"/>
          </p:cNvSpPr>
          <p:nvPr>
            <p:ph idx="1"/>
          </p:nvPr>
        </p:nvSpPr>
        <p:spPr/>
        <p:txBody>
          <a:bodyPr/>
          <a:lstStyle/>
          <a:p>
            <a:r>
              <a:rPr lang="en-CA" dirty="0"/>
              <a:t>What was your experience of those practices?</a:t>
            </a:r>
          </a:p>
          <a:p>
            <a:r>
              <a:rPr lang="en-CA" dirty="0"/>
              <a:t>Areas of resistance?</a:t>
            </a:r>
          </a:p>
          <a:p>
            <a:r>
              <a:rPr lang="en-CA" dirty="0"/>
              <a:t>Areas of relaxing into?</a:t>
            </a:r>
          </a:p>
        </p:txBody>
      </p:sp>
    </p:spTree>
    <p:extLst>
      <p:ext uri="{BB962C8B-B14F-4D97-AF65-F5344CB8AC3E}">
        <p14:creationId xmlns:p14="http://schemas.microsoft.com/office/powerpoint/2010/main" val="338888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Life Beyond Thoughts</a:t>
            </a:r>
          </a:p>
        </p:txBody>
      </p:sp>
      <p:sp>
        <p:nvSpPr>
          <p:cNvPr id="3" name="Content Placeholder 2"/>
          <p:cNvSpPr>
            <a:spLocks noGrp="1"/>
          </p:cNvSpPr>
          <p:nvPr>
            <p:ph idx="1"/>
          </p:nvPr>
        </p:nvSpPr>
        <p:spPr/>
        <p:txBody>
          <a:bodyPr/>
          <a:lstStyle/>
          <a:p>
            <a:r>
              <a:rPr lang="en-CA" dirty="0"/>
              <a:t>Our minds are exquisite, however, if not used wisely, they generally want to run the show.</a:t>
            </a:r>
          </a:p>
          <a:p>
            <a:r>
              <a:rPr lang="en-CA" dirty="0"/>
              <a:t>We have 50 000 - 70 000 thoughts/day, or between 35 and 48/minute.</a:t>
            </a:r>
          </a:p>
          <a:p>
            <a:r>
              <a:rPr lang="en-CA" dirty="0"/>
              <a:t>Your thoughts are not You.</a:t>
            </a:r>
          </a:p>
          <a:p>
            <a:r>
              <a:rPr lang="en-CA" dirty="0"/>
              <a:t>What ‘possibilities’ does that open up?</a:t>
            </a:r>
          </a:p>
          <a:p>
            <a:endParaRPr lang="en-CA" dirty="0"/>
          </a:p>
          <a:p>
            <a:endParaRPr lang="en-CA" dirty="0"/>
          </a:p>
        </p:txBody>
      </p:sp>
    </p:spTree>
    <p:extLst>
      <p:ext uri="{BB962C8B-B14F-4D97-AF65-F5344CB8AC3E}">
        <p14:creationId xmlns:p14="http://schemas.microsoft.com/office/powerpoint/2010/main" val="281500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a:t>Life Beyond Thoughts</a:t>
            </a:r>
          </a:p>
        </p:txBody>
      </p:sp>
      <p:sp>
        <p:nvSpPr>
          <p:cNvPr id="132" name="Shape 132"/>
          <p:cNvSpPr txBox="1">
            <a:spLocks noGrp="1"/>
          </p:cNvSpPr>
          <p:nvPr>
            <p:ph type="body" idx="1"/>
          </p:nvPr>
        </p:nvSpPr>
        <p:spPr>
          <a:xfrm>
            <a:off x="311700" y="1171599"/>
            <a:ext cx="8520600" cy="3827565"/>
          </a:xfrm>
          <a:prstGeom prst="rect">
            <a:avLst/>
          </a:prstGeom>
        </p:spPr>
        <p:txBody>
          <a:bodyPr lIns="91425" tIns="91425" rIns="91425" bIns="91425" anchor="t" anchorCtr="0">
            <a:noAutofit/>
          </a:bodyPr>
          <a:lstStyle/>
          <a:p>
            <a:pPr lvl="0">
              <a:spcBef>
                <a:spcPts val="0"/>
              </a:spcBef>
              <a:buNone/>
            </a:pPr>
            <a:r>
              <a:rPr lang="en" dirty="0">
                <a:latin typeface="Times New Roman"/>
                <a:ea typeface="Times New Roman"/>
                <a:cs typeface="Times New Roman"/>
                <a:sym typeface="Times New Roman"/>
              </a:rPr>
              <a:t>  “When I am in extreme moments of stress, that is the reminder that you need to be doing this, and you need to step back and focus...and not get caught in this mist of terrible thoughts…maybe if I focus more on meditating and self-compassion, I might be able to not sacrifice myself so much.  I’ve been able to regularly check in and notice when I’m feeling stressed or worried about things, and when I notice that, then I can actually start making some informed actions about how to dissipate that or kind of resolve those feelings of anxiety.”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Life Beyond Thoughts</a:t>
            </a:r>
          </a:p>
        </p:txBody>
      </p:sp>
      <p:sp>
        <p:nvSpPr>
          <p:cNvPr id="3" name="Content Placeholder 2"/>
          <p:cNvSpPr>
            <a:spLocks noGrp="1"/>
          </p:cNvSpPr>
          <p:nvPr>
            <p:ph idx="1"/>
          </p:nvPr>
        </p:nvSpPr>
        <p:spPr/>
        <p:txBody>
          <a:bodyPr/>
          <a:lstStyle/>
          <a:p>
            <a:r>
              <a:rPr lang="en-CA" dirty="0"/>
              <a:t>Proposal:  Anchor and Integrate mind, body and spirit.</a:t>
            </a:r>
          </a:p>
          <a:p>
            <a:pPr lvl="1"/>
            <a:r>
              <a:rPr lang="en-CA" sz="2400" dirty="0"/>
              <a:t>Versus Scattering</a:t>
            </a:r>
          </a:p>
          <a:p>
            <a:pPr lvl="2"/>
            <a:r>
              <a:rPr lang="en-CA" sz="2400" dirty="0"/>
              <a:t>What does scattered feel like?</a:t>
            </a:r>
          </a:p>
          <a:p>
            <a:pPr lvl="1"/>
            <a:r>
              <a:rPr lang="en-CA" sz="2400" dirty="0"/>
              <a:t>Integration:  A bringing together of mind, body, and spirit</a:t>
            </a:r>
          </a:p>
          <a:p>
            <a:pPr lvl="2"/>
            <a:r>
              <a:rPr lang="en-CA" sz="2400" dirty="0"/>
              <a:t>What would that feel like?</a:t>
            </a:r>
          </a:p>
        </p:txBody>
      </p:sp>
    </p:spTree>
    <p:extLst>
      <p:ext uri="{BB962C8B-B14F-4D97-AF65-F5344CB8AC3E}">
        <p14:creationId xmlns:p14="http://schemas.microsoft.com/office/powerpoint/2010/main" val="265464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Embodied Presence</a:t>
            </a:r>
          </a:p>
        </p:txBody>
      </p:sp>
      <p:sp>
        <p:nvSpPr>
          <p:cNvPr id="3" name="Content Placeholder 2"/>
          <p:cNvSpPr>
            <a:spLocks noGrp="1"/>
          </p:cNvSpPr>
          <p:nvPr>
            <p:ph idx="1"/>
          </p:nvPr>
        </p:nvSpPr>
        <p:spPr/>
        <p:txBody>
          <a:bodyPr/>
          <a:lstStyle/>
          <a:p>
            <a:r>
              <a:rPr lang="en-CA" dirty="0"/>
              <a:t>An opportunity to know and be your wholeness.</a:t>
            </a:r>
          </a:p>
          <a:p>
            <a:endParaRPr lang="en-CA" dirty="0"/>
          </a:p>
          <a:p>
            <a:r>
              <a:rPr lang="en-CA" dirty="0"/>
              <a:t>Stepping into full ownership of all of your faculties and ways of knowing.</a:t>
            </a:r>
          </a:p>
          <a:p>
            <a:endParaRPr lang="en-CA" dirty="0"/>
          </a:p>
          <a:p>
            <a:r>
              <a:rPr lang="en-CA" dirty="0"/>
              <a:t>Which gives us unlimited possibilities in the present moment for responding, acting, non-action.</a:t>
            </a:r>
          </a:p>
          <a:p>
            <a:pPr lvl="1"/>
            <a:endParaRPr lang="en-CA" dirty="0"/>
          </a:p>
        </p:txBody>
      </p:sp>
    </p:spTree>
    <p:extLst>
      <p:ext uri="{BB962C8B-B14F-4D97-AF65-F5344CB8AC3E}">
        <p14:creationId xmlns:p14="http://schemas.microsoft.com/office/powerpoint/2010/main" val="83496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Learning Objectives</a:t>
            </a:r>
          </a:p>
        </p:txBody>
      </p:sp>
      <p:sp>
        <p:nvSpPr>
          <p:cNvPr id="66" name="Shape 66"/>
          <p:cNvSpPr txBox="1">
            <a:spLocks noGrp="1"/>
          </p:cNvSpPr>
          <p:nvPr>
            <p:ph type="body" idx="1"/>
          </p:nvPr>
        </p:nvSpPr>
        <p:spPr>
          <a:prstGeom prst="rect">
            <a:avLst/>
          </a:prstGeom>
        </p:spPr>
        <p:txBody>
          <a:bodyPr lIns="91425" tIns="91425" rIns="91425" bIns="91425" anchor="t" anchorCtr="0">
            <a:noAutofit/>
          </a:bodyPr>
          <a:lstStyle/>
          <a:p>
            <a:pPr marL="457200" lvl="0" indent="-381000" rtl="0">
              <a:spcBef>
                <a:spcPts val="0"/>
              </a:spcBef>
              <a:buSzPct val="100000"/>
            </a:pPr>
            <a:r>
              <a:rPr lang="en" dirty="0"/>
              <a:t>W</a:t>
            </a:r>
            <a:r>
              <a:rPr lang="en-CA" dirty="0"/>
              <a:t>h</a:t>
            </a:r>
            <a:r>
              <a:rPr lang="en" dirty="0"/>
              <a:t>at is mindfulness?</a:t>
            </a:r>
          </a:p>
          <a:p>
            <a:pPr marL="457200" lvl="0" indent="-381000" rtl="0">
              <a:spcBef>
                <a:spcPts val="0"/>
              </a:spcBef>
              <a:buSzPct val="100000"/>
            </a:pPr>
            <a:endParaRPr lang="en" sz="2400" dirty="0"/>
          </a:p>
          <a:p>
            <a:pPr marL="457200" lvl="0" indent="-381000" rtl="0">
              <a:spcBef>
                <a:spcPts val="0"/>
              </a:spcBef>
              <a:buSzPct val="100000"/>
            </a:pPr>
            <a:r>
              <a:rPr lang="en" dirty="0"/>
              <a:t>Life beyond thoughts.</a:t>
            </a:r>
          </a:p>
          <a:p>
            <a:pPr marL="457200" lvl="0" indent="-381000" rtl="0">
              <a:spcBef>
                <a:spcPts val="0"/>
              </a:spcBef>
              <a:buSzPct val="100000"/>
            </a:pPr>
            <a:endParaRPr lang="en" sz="2400" dirty="0"/>
          </a:p>
          <a:p>
            <a:pPr marL="457200" lvl="0" indent="-381000" rtl="0">
              <a:spcBef>
                <a:spcPts val="0"/>
              </a:spcBef>
              <a:buSzPct val="100000"/>
            </a:pPr>
            <a:r>
              <a:rPr lang="en" dirty="0"/>
              <a:t>Embodied presence.</a:t>
            </a:r>
          </a:p>
          <a:p>
            <a:pPr marL="457200" lvl="0" indent="-381000" rtl="0">
              <a:spcBef>
                <a:spcPts val="0"/>
              </a:spcBef>
              <a:buSzPct val="100000"/>
            </a:pPr>
            <a:endParaRPr lang="en" dirty="0"/>
          </a:p>
          <a:p>
            <a:pPr marL="457200" lvl="0" indent="-381000" rtl="0">
              <a:spcBef>
                <a:spcPts val="0"/>
              </a:spcBef>
              <a:buSzPct val="100000"/>
            </a:pPr>
            <a:r>
              <a:rPr lang="en" dirty="0"/>
              <a:t>Practices and narratives from research.</a:t>
            </a:r>
            <a:endParaRPr lang="en" sz="2400" dirty="0"/>
          </a:p>
          <a:p>
            <a:pPr lvl="0" rtl="0">
              <a:spcBef>
                <a:spcPts val="0"/>
              </a:spcBef>
              <a:buNone/>
            </a:pPr>
            <a:endParaRPr sz="2400" dirty="0"/>
          </a:p>
          <a:p>
            <a:pPr lvl="0">
              <a:spcBef>
                <a:spcPts val="0"/>
              </a:spcBef>
              <a:buNone/>
            </a:pP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Embodied Presence</a:t>
            </a:r>
          </a:p>
        </p:txBody>
      </p:sp>
      <p:sp>
        <p:nvSpPr>
          <p:cNvPr id="3" name="Content Placeholder 2"/>
          <p:cNvSpPr>
            <a:spLocks noGrp="1"/>
          </p:cNvSpPr>
          <p:nvPr>
            <p:ph idx="1"/>
          </p:nvPr>
        </p:nvSpPr>
        <p:spPr/>
        <p:txBody>
          <a:bodyPr/>
          <a:lstStyle/>
          <a:p>
            <a:r>
              <a:rPr lang="en-CA" dirty="0"/>
              <a:t>Anchor + Integrate = Embodied Presence</a:t>
            </a:r>
          </a:p>
          <a:p>
            <a:pPr marL="1057275" lvl="2" indent="-457200">
              <a:buFont typeface="+mj-lt"/>
              <a:buAutoNum type="arabicPeriod"/>
            </a:pPr>
            <a:r>
              <a:rPr lang="en-CA" sz="2400" dirty="0"/>
              <a:t>Get grounded:  bring your mind down into your body.  Let your breath anchor you in your body.</a:t>
            </a:r>
          </a:p>
          <a:p>
            <a:pPr marL="1057275" lvl="2" indent="-457200">
              <a:buFont typeface="+mj-lt"/>
              <a:buAutoNum type="arabicPeriod"/>
            </a:pPr>
            <a:r>
              <a:rPr lang="en-CA" sz="2400" dirty="0"/>
              <a:t>Do the work within – building new circuitry within your body as various life experiences unfold.  </a:t>
            </a:r>
          </a:p>
          <a:p>
            <a:pPr marL="1057275" lvl="2" indent="-457200">
              <a:buFont typeface="+mj-lt"/>
              <a:buAutoNum type="arabicPeriod"/>
            </a:pPr>
            <a:r>
              <a:rPr lang="en-CA" sz="2400" dirty="0"/>
              <a:t>Utilize a mindfulness-based practice to bring your attention/mind to your body. </a:t>
            </a:r>
          </a:p>
          <a:p>
            <a:endParaRPr lang="en-CA" dirty="0"/>
          </a:p>
        </p:txBody>
      </p:sp>
    </p:spTree>
    <p:extLst>
      <p:ext uri="{BB962C8B-B14F-4D97-AF65-F5344CB8AC3E}">
        <p14:creationId xmlns:p14="http://schemas.microsoft.com/office/powerpoint/2010/main" val="3012085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Embodied Presence</a:t>
            </a:r>
          </a:p>
        </p:txBody>
      </p:sp>
      <p:sp>
        <p:nvSpPr>
          <p:cNvPr id="3" name="Content Placeholder 2"/>
          <p:cNvSpPr>
            <a:spLocks noGrp="1"/>
          </p:cNvSpPr>
          <p:nvPr>
            <p:ph idx="1"/>
          </p:nvPr>
        </p:nvSpPr>
        <p:spPr/>
        <p:txBody>
          <a:bodyPr/>
          <a:lstStyle/>
          <a:p>
            <a:pPr marL="0" indent="0">
              <a:buNone/>
            </a:pPr>
            <a:r>
              <a:rPr lang="en" sz="2000" dirty="0"/>
              <a:t>“Probably a month into meditating regularly I had one particular session where the theme of compassion really came out...all of a sudden, there’s like all this commotion, like really heavy stuff that I had no idea was there...I just started weeping, and there was...shame or disappointment? I just felt like I had really screwed up somehow... And maybe it was just sort of the way I had viewed the world for so long. Out of nowhere, all this emotion came up. And in that moment, it was kind of scary, and I wanted to kind of get away from it but I allowed myself to confront it. I guess I was getting rid of all this baggage or this emotion that I had been carrying around. And I think in that moment...I sort of forgave myself.”</a:t>
            </a:r>
            <a:endParaRPr lang="en-CA" sz="2000" dirty="0"/>
          </a:p>
        </p:txBody>
      </p:sp>
    </p:spTree>
    <p:extLst>
      <p:ext uri="{BB962C8B-B14F-4D97-AF65-F5344CB8AC3E}">
        <p14:creationId xmlns:p14="http://schemas.microsoft.com/office/powerpoint/2010/main" val="276371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Embodied Presence</a:t>
            </a:r>
          </a:p>
        </p:txBody>
      </p:sp>
      <p:sp>
        <p:nvSpPr>
          <p:cNvPr id="3" name="Content Placeholder 2"/>
          <p:cNvSpPr>
            <a:spLocks noGrp="1"/>
          </p:cNvSpPr>
          <p:nvPr>
            <p:ph idx="1"/>
          </p:nvPr>
        </p:nvSpPr>
        <p:spPr/>
        <p:txBody>
          <a:bodyPr/>
          <a:lstStyle/>
          <a:p>
            <a:r>
              <a:rPr lang="en-CA" dirty="0"/>
              <a:t>Marrying mind and body with breath.</a:t>
            </a:r>
          </a:p>
          <a:p>
            <a:pPr lvl="1"/>
            <a:r>
              <a:rPr lang="en-CA" sz="2400" dirty="0"/>
              <a:t>Daily practice of breathwork.  Examples:</a:t>
            </a:r>
          </a:p>
          <a:p>
            <a:pPr lvl="2"/>
            <a:r>
              <a:rPr lang="en-CA" sz="2400" dirty="0"/>
              <a:t>Central Channel Breath (Dr. Sue </a:t>
            </a:r>
            <a:r>
              <a:rPr lang="en-CA" sz="2400" dirty="0" err="1"/>
              <a:t>Morter</a:t>
            </a:r>
            <a:r>
              <a:rPr lang="en-CA" sz="2400" dirty="0"/>
              <a:t>)</a:t>
            </a:r>
          </a:p>
          <a:p>
            <a:pPr lvl="2"/>
            <a:r>
              <a:rPr lang="en-CA" sz="2400" dirty="0"/>
              <a:t>Sat </a:t>
            </a:r>
            <a:r>
              <a:rPr lang="en-CA" sz="2400" dirty="0" err="1"/>
              <a:t>Kriya</a:t>
            </a:r>
            <a:r>
              <a:rPr lang="en-CA" sz="2400" dirty="0"/>
              <a:t> (Kundalini Yoga)</a:t>
            </a:r>
          </a:p>
          <a:p>
            <a:r>
              <a:rPr lang="en-CA" dirty="0"/>
              <a:t>Notice emotions or areas of tension/resistance, and integrate them in your body.</a:t>
            </a:r>
          </a:p>
          <a:p>
            <a:pPr lvl="1"/>
            <a:r>
              <a:rPr lang="en-CA" sz="2400" dirty="0"/>
              <a:t>Where do you feel it?</a:t>
            </a:r>
          </a:p>
          <a:p>
            <a:pPr lvl="1"/>
            <a:r>
              <a:rPr lang="en-CA" sz="2400" dirty="0"/>
              <a:t>Acknowledge it, stay with it, and breathe into it.</a:t>
            </a:r>
          </a:p>
        </p:txBody>
      </p:sp>
    </p:spTree>
    <p:extLst>
      <p:ext uri="{BB962C8B-B14F-4D97-AF65-F5344CB8AC3E}">
        <p14:creationId xmlns:p14="http://schemas.microsoft.com/office/powerpoint/2010/main" val="3672920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1047889"/>
          </a:xfrm>
        </p:spPr>
        <p:txBody>
          <a:bodyPr/>
          <a:lstStyle/>
          <a:p>
            <a:r>
              <a:rPr lang="en-CA" dirty="0"/>
              <a:t>Embodied Presence:  </a:t>
            </a:r>
            <a:br>
              <a:rPr lang="en-CA" dirty="0"/>
            </a:br>
            <a:r>
              <a:rPr lang="en-CA" dirty="0"/>
              <a:t>Attuning to your heart </a:t>
            </a:r>
          </a:p>
        </p:txBody>
      </p:sp>
      <p:sp>
        <p:nvSpPr>
          <p:cNvPr id="3" name="Text Placeholder 2"/>
          <p:cNvSpPr>
            <a:spLocks noGrp="1"/>
          </p:cNvSpPr>
          <p:nvPr>
            <p:ph type="body" idx="1"/>
          </p:nvPr>
        </p:nvSpPr>
        <p:spPr>
          <a:xfrm>
            <a:off x="630239" y="1260872"/>
            <a:ext cx="3868737" cy="421090"/>
          </a:xfrm>
        </p:spPr>
        <p:txBody>
          <a:bodyPr>
            <a:noAutofit/>
          </a:bodyPr>
          <a:lstStyle/>
          <a:p>
            <a:r>
              <a:rPr lang="en-CA" dirty="0"/>
              <a:t>Your physical heart </a:t>
            </a:r>
          </a:p>
        </p:txBody>
      </p:sp>
      <p:sp>
        <p:nvSpPr>
          <p:cNvPr id="4" name="Content Placeholder 3"/>
          <p:cNvSpPr>
            <a:spLocks noGrp="1"/>
          </p:cNvSpPr>
          <p:nvPr>
            <p:ph sz="half" idx="2"/>
          </p:nvPr>
        </p:nvSpPr>
        <p:spPr/>
        <p:txBody>
          <a:bodyPr/>
          <a:lstStyle/>
          <a:p>
            <a:endParaRPr lang="en-CA" dirty="0"/>
          </a:p>
        </p:txBody>
      </p:sp>
      <p:sp>
        <p:nvSpPr>
          <p:cNvPr id="5" name="Text Placeholder 4"/>
          <p:cNvSpPr>
            <a:spLocks noGrp="1"/>
          </p:cNvSpPr>
          <p:nvPr>
            <p:ph type="body" sz="quarter" idx="3"/>
          </p:nvPr>
        </p:nvSpPr>
        <p:spPr>
          <a:xfrm>
            <a:off x="4629150" y="1260872"/>
            <a:ext cx="3887788" cy="421090"/>
          </a:xfrm>
        </p:spPr>
        <p:txBody>
          <a:bodyPr/>
          <a:lstStyle/>
          <a:p>
            <a:r>
              <a:rPr lang="en-CA" dirty="0"/>
              <a:t>Your emotional or spiritual heart</a:t>
            </a:r>
          </a:p>
        </p:txBody>
      </p:sp>
      <p:sp>
        <p:nvSpPr>
          <p:cNvPr id="6" name="Content Placeholder 5"/>
          <p:cNvSpPr>
            <a:spLocks noGrp="1"/>
          </p:cNvSpPr>
          <p:nvPr>
            <p:ph sz="quarter" idx="4"/>
          </p:nvPr>
        </p:nvSpPr>
        <p:spPr/>
        <p:txBody>
          <a:bodyPr/>
          <a:lstStyle/>
          <a:p>
            <a:endParaRPr lang="en-CA" dirty="0"/>
          </a:p>
        </p:txBody>
      </p:sp>
      <p:sp>
        <p:nvSpPr>
          <p:cNvPr id="7" name="Content Placeholder 2"/>
          <p:cNvSpPr txBox="1">
            <a:spLocks/>
          </p:cNvSpPr>
          <p:nvPr/>
        </p:nvSpPr>
        <p:spPr bwMode="auto">
          <a:xfrm>
            <a:off x="287338" y="1148006"/>
            <a:ext cx="8229600" cy="475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1800" b="1" kern="1200">
                <a:solidFill>
                  <a:schemeClr val="tx1"/>
                </a:solidFill>
                <a:latin typeface="+mn-lt"/>
                <a:ea typeface="+mn-ea"/>
                <a:cs typeface="+mn-cs"/>
              </a:defRPr>
            </a:lvl1pPr>
            <a:lvl2pPr marL="342900" indent="0" algn="l" rtl="0" eaLnBrk="1" fontAlgn="base" hangingPunct="1">
              <a:spcBef>
                <a:spcPct val="20000"/>
              </a:spcBef>
              <a:spcAft>
                <a:spcPct val="0"/>
              </a:spcAft>
              <a:buNone/>
              <a:defRPr sz="1500" b="1" kern="1200">
                <a:solidFill>
                  <a:schemeClr val="tx1"/>
                </a:solidFill>
                <a:latin typeface="+mn-lt"/>
                <a:ea typeface="+mn-ea"/>
                <a:cs typeface="+mn-cs"/>
              </a:defRPr>
            </a:lvl2pPr>
            <a:lvl3pPr marL="685800" indent="0" algn="l" rtl="0" eaLnBrk="1" fontAlgn="base" hangingPunct="1">
              <a:spcBef>
                <a:spcPct val="20000"/>
              </a:spcBef>
              <a:spcAft>
                <a:spcPct val="0"/>
              </a:spcAft>
              <a:buNone/>
              <a:defRPr sz="1350" b="1" kern="1200">
                <a:solidFill>
                  <a:schemeClr val="tx1"/>
                </a:solidFill>
                <a:latin typeface="+mn-lt"/>
                <a:ea typeface="+mn-ea"/>
                <a:cs typeface="+mn-cs"/>
              </a:defRPr>
            </a:lvl3pPr>
            <a:lvl4pPr marL="1028700" indent="0" algn="l" rtl="0" eaLnBrk="1" fontAlgn="base" hangingPunct="1">
              <a:spcBef>
                <a:spcPct val="20000"/>
              </a:spcBef>
              <a:spcAft>
                <a:spcPct val="0"/>
              </a:spcAft>
              <a:buNone/>
              <a:defRPr sz="1200" b="1" kern="1200">
                <a:solidFill>
                  <a:schemeClr val="tx1"/>
                </a:solidFill>
                <a:latin typeface="+mn-lt"/>
                <a:ea typeface="+mn-ea"/>
                <a:cs typeface="+mn-cs"/>
              </a:defRPr>
            </a:lvl4pPr>
            <a:lvl5pPr marL="1371600" indent="0" algn="l" rtl="0" eaLnBrk="1" fontAlgn="base" hangingPunct="1">
              <a:spcBef>
                <a:spcPct val="20000"/>
              </a:spcBef>
              <a:spcAft>
                <a:spcPct val="0"/>
              </a:spcAft>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CA"/>
              <a:t>Let’s practice:  Getting to know your Heart.</a:t>
            </a:r>
            <a:endParaRPr lang="en-CA" dirty="0"/>
          </a:p>
        </p:txBody>
      </p:sp>
      <p:pic>
        <p:nvPicPr>
          <p:cNvPr id="8" name="Picture 2" descr="Image result for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6" y="1878806"/>
            <a:ext cx="3810000" cy="26789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1878806"/>
            <a:ext cx="3887788" cy="276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1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Embodied Presence</a:t>
            </a:r>
          </a:p>
        </p:txBody>
      </p:sp>
      <p:sp>
        <p:nvSpPr>
          <p:cNvPr id="3" name="Content Placeholder 2"/>
          <p:cNvSpPr>
            <a:spLocks noGrp="1"/>
          </p:cNvSpPr>
          <p:nvPr>
            <p:ph idx="1"/>
          </p:nvPr>
        </p:nvSpPr>
        <p:spPr/>
        <p:txBody>
          <a:bodyPr/>
          <a:lstStyle/>
          <a:p>
            <a:r>
              <a:rPr lang="en-CA" dirty="0"/>
              <a:t>What was your experience?</a:t>
            </a:r>
          </a:p>
          <a:p>
            <a:endParaRPr lang="en-CA" dirty="0"/>
          </a:p>
          <a:p>
            <a:r>
              <a:rPr lang="en-CA" dirty="0"/>
              <a:t>When we live in embodied presence, we feel more of the heart of life, including the hearts of each other. </a:t>
            </a:r>
          </a:p>
          <a:p>
            <a:endParaRPr lang="en-CA" dirty="0"/>
          </a:p>
          <a:p>
            <a:r>
              <a:rPr lang="en-CA" dirty="0"/>
              <a:t>“Everything is an opportunity to reveal our magnificence – all the resistance and friction.”  (Dr. Sue </a:t>
            </a:r>
            <a:r>
              <a:rPr lang="en-CA" dirty="0" err="1"/>
              <a:t>Morter</a:t>
            </a:r>
            <a:r>
              <a:rPr lang="en-CA" dirty="0"/>
              <a:t>)</a:t>
            </a:r>
          </a:p>
          <a:p>
            <a:endParaRPr lang="en" dirty="0"/>
          </a:p>
          <a:p>
            <a:endParaRPr lang="en-CA" dirty="0"/>
          </a:p>
        </p:txBody>
      </p:sp>
    </p:spTree>
    <p:extLst>
      <p:ext uri="{BB962C8B-B14F-4D97-AF65-F5344CB8AC3E}">
        <p14:creationId xmlns:p14="http://schemas.microsoft.com/office/powerpoint/2010/main" val="286515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Embodied Presence</a:t>
            </a:r>
          </a:p>
        </p:txBody>
      </p:sp>
      <p:sp>
        <p:nvSpPr>
          <p:cNvPr id="3" name="Text Placeholder 2"/>
          <p:cNvSpPr>
            <a:spLocks noGrp="1"/>
          </p:cNvSpPr>
          <p:nvPr>
            <p:ph type="body" idx="1"/>
          </p:nvPr>
        </p:nvSpPr>
        <p:spPr>
          <a:xfrm>
            <a:off x="311700" y="1171600"/>
            <a:ext cx="8520600" cy="3520540"/>
          </a:xfrm>
        </p:spPr>
        <p:txBody>
          <a:bodyPr/>
          <a:lstStyle/>
          <a:p>
            <a:pPr marL="0" indent="0">
              <a:buNone/>
            </a:pPr>
            <a:r>
              <a:rPr lang="en" sz="2000" dirty="0"/>
              <a:t> “My whole definition of what the self is has been radically changed within the past year. So that has pretty big implications for how I would interpret self-compassion.  I really interpret the self as not me as the single unit, but sort of this concept of more of a relationship with everything else that people would perceive as outside of you. And so, if you want to talk about the self, then I’m talking about me, but I’m also talking about you, and I’m talking about all the things that are going on around me, because they’re all related in a way. Those two things have kind of become one and the same, that internal and that external realm. For all intents and purposes, you can remove the self and just say compassion.”</a:t>
            </a:r>
            <a:endParaRPr lang="en-CA" sz="2000" dirty="0"/>
          </a:p>
        </p:txBody>
      </p:sp>
    </p:spTree>
    <p:extLst>
      <p:ext uri="{BB962C8B-B14F-4D97-AF65-F5344CB8AC3E}">
        <p14:creationId xmlns:p14="http://schemas.microsoft.com/office/powerpoint/2010/main" val="262046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Embodied Presence</a:t>
            </a:r>
          </a:p>
        </p:txBody>
      </p:sp>
      <p:sp>
        <p:nvSpPr>
          <p:cNvPr id="3" name="Content Placeholder 2"/>
          <p:cNvSpPr>
            <a:spLocks noGrp="1"/>
          </p:cNvSpPr>
          <p:nvPr>
            <p:ph idx="1"/>
          </p:nvPr>
        </p:nvSpPr>
        <p:spPr/>
        <p:txBody>
          <a:bodyPr/>
          <a:lstStyle/>
          <a:p>
            <a:r>
              <a:rPr lang="en-CA" dirty="0"/>
              <a:t>Space for new ideas since August</a:t>
            </a:r>
            <a:r>
              <a:rPr lang="en-CA" dirty="0">
                <a:sym typeface="Wingdings" panose="05000000000000000000" pitchFamily="2" charset="2"/>
              </a:rPr>
              <a:t></a:t>
            </a:r>
          </a:p>
          <a:p>
            <a:r>
              <a:rPr lang="en-CA" dirty="0">
                <a:sym typeface="Wingdings" panose="05000000000000000000" pitchFamily="2" charset="2"/>
              </a:rPr>
              <a:t>Questions/Discussion</a:t>
            </a:r>
            <a:endParaRPr lang="en-CA" dirty="0"/>
          </a:p>
        </p:txBody>
      </p:sp>
    </p:spTree>
    <p:extLst>
      <p:ext uri="{BB962C8B-B14F-4D97-AF65-F5344CB8AC3E}">
        <p14:creationId xmlns:p14="http://schemas.microsoft.com/office/powerpoint/2010/main" val="421047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01863"/>
          </a:xfrm>
        </p:spPr>
        <p:txBody>
          <a:bodyPr/>
          <a:lstStyle/>
          <a:p>
            <a:br>
              <a:rPr lang="en-CA" dirty="0"/>
            </a:br>
            <a:r>
              <a:rPr lang="en-CA" dirty="0"/>
              <a:t>Thank You! </a:t>
            </a:r>
            <a:br>
              <a:rPr lang="en-CA" dirty="0"/>
            </a:br>
            <a:endParaRPr lang="en-CA" dirty="0"/>
          </a:p>
        </p:txBody>
      </p:sp>
      <p:pic>
        <p:nvPicPr>
          <p:cNvPr id="4" name="Picture 2" descr="http://www.designzzz.com/wp-content/uploads/2010/05/HDR_Trees_by_Korbdog.jpg"/>
          <p:cNvPicPr>
            <a:picLocks noGrp="1" noChangeAspect="1" noChangeArrowheads="1"/>
          </p:cNvPicPr>
          <p:nvPr>
            <p:ph idx="1"/>
          </p:nvPr>
        </p:nvPicPr>
        <p:blipFill rotWithShape="1">
          <a:blip r:embed="rId2" cstate="print"/>
          <a:srcRect t="4190" b="6957"/>
          <a:stretch/>
        </p:blipFill>
        <p:spPr bwMode="auto">
          <a:xfrm>
            <a:off x="647422" y="1007843"/>
            <a:ext cx="7909226" cy="4135658"/>
          </a:xfrm>
          <a:prstGeom prst="rect">
            <a:avLst/>
          </a:prstGeom>
          <a:noFill/>
        </p:spPr>
      </p:pic>
    </p:spTree>
    <p:extLst>
      <p:ext uri="{BB962C8B-B14F-4D97-AF65-F5344CB8AC3E}">
        <p14:creationId xmlns:p14="http://schemas.microsoft.com/office/powerpoint/2010/main" val="324127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a:t>Mindfulness </a:t>
            </a:r>
          </a:p>
        </p:txBody>
      </p:sp>
      <p:sp>
        <p:nvSpPr>
          <p:cNvPr id="84" name="Shape 84"/>
          <p:cNvSpPr txBox="1">
            <a:spLocks noGrp="1"/>
          </p:cNvSpPr>
          <p:nvPr>
            <p:ph type="body" idx="1"/>
          </p:nvPr>
        </p:nvSpPr>
        <p:spPr>
          <a:xfrm>
            <a:off x="311700" y="1171599"/>
            <a:ext cx="8520600" cy="3767496"/>
          </a:xfrm>
          <a:prstGeom prst="rect">
            <a:avLst/>
          </a:prstGeom>
        </p:spPr>
        <p:txBody>
          <a:bodyPr lIns="91425" tIns="91425" rIns="91425" bIns="91425" anchor="t" anchorCtr="0">
            <a:noAutofit/>
          </a:bodyPr>
          <a:lstStyle/>
          <a:p>
            <a:pPr marL="419100" indent="-342900">
              <a:buSzPct val="100000"/>
            </a:pPr>
            <a:r>
              <a:rPr lang="en" sz="2400" dirty="0"/>
              <a:t>A particular way of paying attention in the present moment with your whole being: your mind, body, and spirit.</a:t>
            </a:r>
          </a:p>
          <a:p>
            <a:pPr marL="419100" indent="-342900">
              <a:buSzPct val="100000"/>
            </a:pPr>
            <a:r>
              <a:rPr lang="en-US" altLang="en-US" dirty="0"/>
              <a:t>Mindfulness provides an invitation “to become more familiar with the field of your own body, mind, heart, and life by paying attention in new, more systematic and more loving ways.”</a:t>
            </a:r>
          </a:p>
          <a:p>
            <a:pPr marL="419100" indent="-342900">
              <a:buSzPct val="100000"/>
            </a:pPr>
            <a:r>
              <a:rPr lang="en-US" altLang="en-US" dirty="0"/>
              <a:t>A different “way of being.”</a:t>
            </a:r>
          </a:p>
          <a:p>
            <a:pPr marL="419100" indent="-342900">
              <a:buSzPct val="100000"/>
            </a:pPr>
            <a:r>
              <a:rPr lang="en-US" altLang="en-US" dirty="0"/>
              <a:t>“A radical act of sanity, of self-compassion, and ultimately, of love.”					(</a:t>
            </a:r>
            <a:r>
              <a:rPr lang="en-US" altLang="en-US" dirty="0" err="1"/>
              <a:t>Kabat</a:t>
            </a:r>
            <a:r>
              <a:rPr lang="en-US" altLang="en-US" dirty="0"/>
              <a:t>-Zinn, 2013) </a:t>
            </a:r>
            <a:endParaRPr lang="en" dirty="0"/>
          </a:p>
          <a:p>
            <a:pPr marL="457200" lvl="0" indent="-381000" rtl="0">
              <a:spcBef>
                <a:spcPts val="0"/>
              </a:spcBef>
              <a:buSzPct val="100000"/>
            </a:pPr>
            <a:endParaRPr lang="en" sz="2400" dirty="0"/>
          </a:p>
          <a:p>
            <a:pPr marL="457200" lvl="0" indent="-381000" rtl="0">
              <a:spcBef>
                <a:spcPts val="0"/>
              </a:spcBef>
              <a:buSzPct val="100000"/>
            </a:pPr>
            <a:endParaRPr lang="e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a:t>
            </a:r>
          </a:p>
        </p:txBody>
      </p:sp>
      <p:sp>
        <p:nvSpPr>
          <p:cNvPr id="3" name="Content Placeholder 2"/>
          <p:cNvSpPr>
            <a:spLocks noGrp="1"/>
          </p:cNvSpPr>
          <p:nvPr>
            <p:ph idx="1"/>
          </p:nvPr>
        </p:nvSpPr>
        <p:spPr/>
        <p:txBody>
          <a:bodyPr/>
          <a:lstStyle/>
          <a:p>
            <a:pPr>
              <a:lnSpc>
                <a:spcPct val="90000"/>
              </a:lnSpc>
            </a:pPr>
            <a:r>
              <a:rPr lang="en-US" altLang="en-US" dirty="0"/>
              <a:t>Mindfulness-Based Stress Reduction (MBSR)</a:t>
            </a:r>
          </a:p>
          <a:p>
            <a:pPr>
              <a:lnSpc>
                <a:spcPct val="90000"/>
              </a:lnSpc>
            </a:pPr>
            <a:r>
              <a:rPr lang="en-US" altLang="en-US" dirty="0"/>
              <a:t>Founder:  Jon </a:t>
            </a:r>
            <a:r>
              <a:rPr lang="en-US" altLang="en-US" dirty="0" err="1"/>
              <a:t>Kabat</a:t>
            </a:r>
            <a:r>
              <a:rPr lang="en-US" altLang="en-US" dirty="0"/>
              <a:t>-Zinn</a:t>
            </a:r>
          </a:p>
          <a:p>
            <a:pPr>
              <a:lnSpc>
                <a:spcPct val="90000"/>
              </a:lnSpc>
            </a:pPr>
            <a:r>
              <a:rPr lang="en-US" altLang="en-US" dirty="0"/>
              <a:t>Offered at the Stress Reduction Clinic at UMass, created in 1979.</a:t>
            </a:r>
          </a:p>
          <a:p>
            <a:pPr>
              <a:lnSpc>
                <a:spcPct val="90000"/>
              </a:lnSpc>
            </a:pPr>
            <a:r>
              <a:rPr lang="en-US" altLang="en-US" dirty="0"/>
              <a:t>Designed to be offered to patients who were falling through the cracks of the medical system, learning a new relationship with their physical challenges.</a:t>
            </a:r>
          </a:p>
          <a:p>
            <a:pPr>
              <a:lnSpc>
                <a:spcPct val="90000"/>
              </a:lnSpc>
            </a:pPr>
            <a:r>
              <a:rPr lang="en-US" altLang="en-US" i="1" dirty="0"/>
              <a:t>Participatory</a:t>
            </a:r>
            <a:r>
              <a:rPr lang="en-US" altLang="en-US" dirty="0"/>
              <a:t> medicine</a:t>
            </a:r>
            <a:endParaRPr lang="en-CA" dirty="0"/>
          </a:p>
        </p:txBody>
      </p:sp>
    </p:spTree>
    <p:extLst>
      <p:ext uri="{BB962C8B-B14F-4D97-AF65-F5344CB8AC3E}">
        <p14:creationId xmlns:p14="http://schemas.microsoft.com/office/powerpoint/2010/main" val="265089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a:t>
            </a:r>
          </a:p>
        </p:txBody>
      </p:sp>
      <p:sp>
        <p:nvSpPr>
          <p:cNvPr id="3" name="Content Placeholder 2"/>
          <p:cNvSpPr>
            <a:spLocks noGrp="1"/>
          </p:cNvSpPr>
          <p:nvPr>
            <p:ph idx="1"/>
          </p:nvPr>
        </p:nvSpPr>
        <p:spPr/>
        <p:txBody>
          <a:bodyPr/>
          <a:lstStyle/>
          <a:p>
            <a:pPr>
              <a:lnSpc>
                <a:spcPct val="90000"/>
              </a:lnSpc>
              <a:buFont typeface="Wingdings" panose="05000000000000000000" pitchFamily="2" charset="2"/>
              <a:buNone/>
            </a:pPr>
            <a:r>
              <a:rPr lang="en-US" altLang="en-US" dirty="0"/>
              <a:t>“…from our point of view, as long as you are breathing, there is more right with you than wrong with you, no matter what is wrong.  Over the next eight weeks, we are going to pour energy in the form of attention into what is right with you – much of which we never notice or take for granted, or don’t fully develop in ourselves – and let the rest of the medical center and your health care team take care of what is “wrong”, and just see what happens.”</a:t>
            </a:r>
          </a:p>
          <a:p>
            <a:pPr>
              <a:lnSpc>
                <a:spcPct val="90000"/>
              </a:lnSpc>
              <a:buFont typeface="Wingdings" panose="05000000000000000000" pitchFamily="2" charset="2"/>
              <a:buNone/>
            </a:pPr>
            <a:r>
              <a:rPr lang="en-US" altLang="en-US" dirty="0"/>
              <a:t>                                                                 (</a:t>
            </a:r>
            <a:r>
              <a:rPr lang="en-US" altLang="en-US" dirty="0" err="1"/>
              <a:t>Kabat</a:t>
            </a:r>
            <a:r>
              <a:rPr lang="en-US" altLang="en-US" dirty="0"/>
              <a:t>-Zinn, 2013)</a:t>
            </a:r>
          </a:p>
          <a:p>
            <a:pPr>
              <a:lnSpc>
                <a:spcPct val="90000"/>
              </a:lnSpc>
              <a:buFont typeface="Wingdings" panose="05000000000000000000" pitchFamily="2" charset="2"/>
              <a:buNone/>
            </a:pPr>
            <a:r>
              <a:rPr lang="en-US" altLang="en-US" dirty="0"/>
              <a:t>				</a:t>
            </a:r>
            <a:endParaRPr lang="en-CA" dirty="0"/>
          </a:p>
        </p:txBody>
      </p:sp>
    </p:spTree>
    <p:extLst>
      <p:ext uri="{BB962C8B-B14F-4D97-AF65-F5344CB8AC3E}">
        <p14:creationId xmlns:p14="http://schemas.microsoft.com/office/powerpoint/2010/main" val="9460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a:t>
            </a:r>
          </a:p>
        </p:txBody>
      </p:sp>
      <p:sp>
        <p:nvSpPr>
          <p:cNvPr id="3" name="Content Placeholder 2"/>
          <p:cNvSpPr>
            <a:spLocks noGrp="1"/>
          </p:cNvSpPr>
          <p:nvPr>
            <p:ph idx="1"/>
          </p:nvPr>
        </p:nvSpPr>
        <p:spPr/>
        <p:txBody>
          <a:bodyPr/>
          <a:lstStyle/>
          <a:p>
            <a:pPr>
              <a:lnSpc>
                <a:spcPct val="90000"/>
              </a:lnSpc>
            </a:pPr>
            <a:r>
              <a:rPr lang="en-CA" dirty="0"/>
              <a:t>Full Catastrophe Living (2013) </a:t>
            </a:r>
          </a:p>
          <a:p>
            <a:pPr lvl="1">
              <a:lnSpc>
                <a:spcPct val="90000"/>
              </a:lnSpc>
            </a:pPr>
            <a:r>
              <a:rPr lang="en-CA" altLang="en-US" sz="2400" dirty="0"/>
              <a:t>Title refers to </a:t>
            </a:r>
            <a:r>
              <a:rPr lang="en-US" altLang="en-US" sz="2400" dirty="0"/>
              <a:t>the enormity of our life experiences.</a:t>
            </a:r>
          </a:p>
          <a:p>
            <a:pPr lvl="1">
              <a:lnSpc>
                <a:spcPct val="90000"/>
              </a:lnSpc>
            </a:pPr>
            <a:r>
              <a:rPr lang="en-US" altLang="en-US" sz="2400" dirty="0"/>
              <a:t>Coming to grips with what is most difficult in life, and to finding room to grow in strength and wisdom.</a:t>
            </a:r>
          </a:p>
          <a:p>
            <a:pPr lvl="1">
              <a:lnSpc>
                <a:spcPct val="90000"/>
              </a:lnSpc>
            </a:pPr>
            <a:r>
              <a:rPr lang="en-US" altLang="en-US" sz="2400" dirty="0"/>
              <a:t>Finding and coming to terms with what is deepest and best, and most human within ourselves.</a:t>
            </a:r>
          </a:p>
          <a:p>
            <a:endParaRPr lang="en-CA" dirty="0"/>
          </a:p>
        </p:txBody>
      </p:sp>
    </p:spTree>
    <p:extLst>
      <p:ext uri="{BB962C8B-B14F-4D97-AF65-F5344CB8AC3E}">
        <p14:creationId xmlns:p14="http://schemas.microsoft.com/office/powerpoint/2010/main" val="404075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 </a:t>
            </a:r>
          </a:p>
        </p:txBody>
      </p:sp>
      <p:sp>
        <p:nvSpPr>
          <p:cNvPr id="3" name="Text Placeholder 2"/>
          <p:cNvSpPr>
            <a:spLocks noGrp="1"/>
          </p:cNvSpPr>
          <p:nvPr>
            <p:ph type="body" idx="1"/>
          </p:nvPr>
        </p:nvSpPr>
        <p:spPr/>
        <p:txBody>
          <a:bodyPr/>
          <a:lstStyle/>
          <a:p>
            <a:pPr>
              <a:lnSpc>
                <a:spcPct val="90000"/>
              </a:lnSpc>
            </a:pPr>
            <a:r>
              <a:rPr lang="en-US" altLang="en-US" dirty="0"/>
              <a:t>9 core qualities of Mindfulness:</a:t>
            </a:r>
          </a:p>
          <a:p>
            <a:pPr marL="1057275" lvl="2" indent="-457200">
              <a:lnSpc>
                <a:spcPct val="90000"/>
              </a:lnSpc>
              <a:buFont typeface="+mj-lt"/>
              <a:buAutoNum type="arabicPeriod"/>
            </a:pPr>
            <a:r>
              <a:rPr lang="en-US" altLang="en-US" sz="2400" dirty="0"/>
              <a:t>Beginner’s Mind</a:t>
            </a:r>
          </a:p>
          <a:p>
            <a:pPr marL="1057275" lvl="2" indent="-457200">
              <a:lnSpc>
                <a:spcPct val="90000"/>
              </a:lnSpc>
              <a:buFont typeface="+mj-lt"/>
              <a:buAutoNum type="arabicPeriod"/>
            </a:pPr>
            <a:r>
              <a:rPr lang="en-US" altLang="en-US" sz="2400" dirty="0"/>
              <a:t>Acceptance</a:t>
            </a:r>
          </a:p>
          <a:p>
            <a:pPr marL="1057275" lvl="2" indent="-457200">
              <a:lnSpc>
                <a:spcPct val="90000"/>
              </a:lnSpc>
              <a:buFont typeface="+mj-lt"/>
              <a:buAutoNum type="arabicPeriod"/>
            </a:pPr>
            <a:r>
              <a:rPr lang="en-US" altLang="en-US" sz="2400" dirty="0"/>
              <a:t>Non-judgment </a:t>
            </a:r>
          </a:p>
          <a:p>
            <a:pPr marL="1057275" lvl="2" indent="-457200">
              <a:lnSpc>
                <a:spcPct val="90000"/>
              </a:lnSpc>
              <a:buFont typeface="+mj-lt"/>
              <a:buAutoNum type="arabicPeriod"/>
            </a:pPr>
            <a:r>
              <a:rPr lang="en-US" altLang="en-US" sz="2400" dirty="0"/>
              <a:t>Patience</a:t>
            </a:r>
          </a:p>
          <a:p>
            <a:pPr marL="1057275" lvl="2" indent="-457200">
              <a:lnSpc>
                <a:spcPct val="90000"/>
              </a:lnSpc>
              <a:buFont typeface="+mj-lt"/>
              <a:buAutoNum type="arabicPeriod"/>
            </a:pPr>
            <a:r>
              <a:rPr lang="en-US" altLang="en-US" sz="2400" dirty="0"/>
              <a:t>Trust</a:t>
            </a:r>
          </a:p>
          <a:p>
            <a:pPr marL="1057275" lvl="2" indent="-457200">
              <a:lnSpc>
                <a:spcPct val="90000"/>
              </a:lnSpc>
              <a:buFont typeface="+mj-lt"/>
              <a:buAutoNum type="arabicPeriod"/>
            </a:pPr>
            <a:r>
              <a:rPr lang="en-US" altLang="en-US" sz="2400" dirty="0"/>
              <a:t>Non-striving</a:t>
            </a:r>
          </a:p>
          <a:p>
            <a:pPr marL="1057275" lvl="2" indent="-457200">
              <a:lnSpc>
                <a:spcPct val="90000"/>
              </a:lnSpc>
              <a:buFont typeface="+mj-lt"/>
              <a:buAutoNum type="arabicPeriod"/>
            </a:pPr>
            <a:r>
              <a:rPr lang="en-US" altLang="en-US" sz="2400" dirty="0"/>
              <a:t>Letting go</a:t>
            </a:r>
          </a:p>
          <a:p>
            <a:pPr marL="1057275" lvl="2" indent="-457200">
              <a:lnSpc>
                <a:spcPct val="90000"/>
              </a:lnSpc>
              <a:buFont typeface="+mj-lt"/>
              <a:buAutoNum type="arabicPeriod"/>
            </a:pPr>
            <a:r>
              <a:rPr lang="en-US" altLang="en-US" sz="2400" dirty="0"/>
              <a:t>Gratitude</a:t>
            </a:r>
          </a:p>
          <a:p>
            <a:pPr marL="1057275" lvl="2" indent="-457200">
              <a:lnSpc>
                <a:spcPct val="90000"/>
              </a:lnSpc>
              <a:buFont typeface="+mj-lt"/>
              <a:buAutoNum type="arabicPeriod"/>
            </a:pPr>
            <a:r>
              <a:rPr lang="en-US" altLang="en-US" sz="2400" dirty="0"/>
              <a:t>Self-compassion</a:t>
            </a:r>
          </a:p>
          <a:p>
            <a:pPr marL="1057275" lvl="2" indent="-457200">
              <a:lnSpc>
                <a:spcPct val="90000"/>
              </a:lnSpc>
              <a:buFont typeface="+mj-lt"/>
              <a:buAutoNum type="arabicPeriod"/>
            </a:pPr>
            <a:endParaRPr lang="en-US" altLang="en-US" dirty="0"/>
          </a:p>
        </p:txBody>
      </p:sp>
    </p:spTree>
    <p:extLst>
      <p:ext uri="{BB962C8B-B14F-4D97-AF65-F5344CB8AC3E}">
        <p14:creationId xmlns:p14="http://schemas.microsoft.com/office/powerpoint/2010/main" val="11467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  Grows stronger with use.</a:t>
            </a:r>
          </a:p>
        </p:txBody>
      </p:sp>
      <p:pic>
        <p:nvPicPr>
          <p:cNvPr id="4" name="Picture 3"/>
          <p:cNvPicPr>
            <a:picLocks noChangeAspect="1"/>
          </p:cNvPicPr>
          <p:nvPr/>
        </p:nvPicPr>
        <p:blipFill>
          <a:blip r:embed="rId2"/>
          <a:stretch>
            <a:fillRect/>
          </a:stretch>
        </p:blipFill>
        <p:spPr>
          <a:xfrm>
            <a:off x="2285802" y="1319249"/>
            <a:ext cx="4572396" cy="3301612"/>
          </a:xfrm>
          <a:prstGeom prst="rect">
            <a:avLst/>
          </a:prstGeom>
        </p:spPr>
      </p:pic>
      <p:sp>
        <p:nvSpPr>
          <p:cNvPr id="3" name="Text Placeholder 2"/>
          <p:cNvSpPr>
            <a:spLocks noGrp="1"/>
          </p:cNvSpPr>
          <p:nvPr>
            <p:ph type="body" idx="1"/>
          </p:nvPr>
        </p:nvSpPr>
        <p:spPr/>
        <p:txBody>
          <a:bodyPr/>
          <a:lstStyle/>
          <a:p>
            <a:pPr marL="0" indent="0">
              <a:buNone/>
            </a:pPr>
            <a:endParaRPr lang="en-CA" dirty="0"/>
          </a:p>
        </p:txBody>
      </p:sp>
    </p:spTree>
    <p:extLst>
      <p:ext uri="{BB962C8B-B14F-4D97-AF65-F5344CB8AC3E}">
        <p14:creationId xmlns:p14="http://schemas.microsoft.com/office/powerpoint/2010/main" val="168012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Mindfulness</a:t>
            </a:r>
          </a:p>
        </p:txBody>
      </p:sp>
      <p:sp>
        <p:nvSpPr>
          <p:cNvPr id="3" name="Content Placeholder 2"/>
          <p:cNvSpPr>
            <a:spLocks noGrp="1"/>
          </p:cNvSpPr>
          <p:nvPr>
            <p:ph idx="1"/>
          </p:nvPr>
        </p:nvSpPr>
        <p:spPr>
          <a:xfrm>
            <a:off x="457200" y="1134657"/>
            <a:ext cx="8229600" cy="3891205"/>
          </a:xfrm>
        </p:spPr>
        <p:txBody>
          <a:bodyPr/>
          <a:lstStyle/>
          <a:p>
            <a:r>
              <a:rPr lang="en-CA" dirty="0"/>
              <a:t>Neuro-plasticity:  our brains have an amazing ability to form new connections between neurons, and build new circuitry (neuro-pathways).</a:t>
            </a:r>
          </a:p>
          <a:p>
            <a:r>
              <a:rPr lang="en-CA" dirty="0"/>
              <a:t>“Cells that fire together, wire together.”</a:t>
            </a:r>
          </a:p>
          <a:p>
            <a:r>
              <a:rPr lang="en-CA" dirty="0"/>
              <a:t>This theory was brought forth by Donald Hebb (1949), a Canadian neuropsychologist known for his work in the field of associative learning.</a:t>
            </a:r>
          </a:p>
          <a:p>
            <a:r>
              <a:rPr lang="en-CA" dirty="0"/>
              <a:t>Every experience, thought, feeling, and physical sensation triggers thousands of neurons, which form a neural network.</a:t>
            </a:r>
          </a:p>
        </p:txBody>
      </p:sp>
    </p:spTree>
    <p:extLst>
      <p:ext uri="{BB962C8B-B14F-4D97-AF65-F5344CB8AC3E}">
        <p14:creationId xmlns:p14="http://schemas.microsoft.com/office/powerpoint/2010/main" val="646317872"/>
      </p:ext>
    </p:extLst>
  </p:cSld>
  <p:clrMapOvr>
    <a:masterClrMapping/>
  </p:clrMapOvr>
</p:sld>
</file>

<file path=ppt/theme/theme1.xml><?xml version="1.0" encoding="utf-8"?>
<a:theme xmlns:a="http://schemas.openxmlformats.org/drawingml/2006/main" name="Fiord_Wilderness_co_65_print_CrystalGraphics.com_PowerPoint_Template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Fiord_Wilderness_co_65_print_CrystalGraphics.com_PowerPoint_Templates</Template>
  <TotalTime>495</TotalTime>
  <Words>1473</Words>
  <Application>Microsoft Office PowerPoint</Application>
  <PresentationFormat>On-screen Show (16:9)</PresentationFormat>
  <Paragraphs>128</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Old Standard TT</vt:lpstr>
      <vt:lpstr>Times New Roman</vt:lpstr>
      <vt:lpstr>Wingdings</vt:lpstr>
      <vt:lpstr>Fiord_Wilderness_co_65_print_CrystalGraphics.com_PowerPoint_Templates</vt:lpstr>
      <vt:lpstr>Integration of Mind, Body and Spirit through Mindfulness-Based Practices</vt:lpstr>
      <vt:lpstr>Learning Objectives</vt:lpstr>
      <vt:lpstr>Mindfulness </vt:lpstr>
      <vt:lpstr>Mindfulness</vt:lpstr>
      <vt:lpstr>Mindfulness</vt:lpstr>
      <vt:lpstr>Mindfulness</vt:lpstr>
      <vt:lpstr>Mindfulness </vt:lpstr>
      <vt:lpstr>Mindfulness:  Grows stronger with use.</vt:lpstr>
      <vt:lpstr>Mindfulness</vt:lpstr>
      <vt:lpstr>Mindfulness</vt:lpstr>
      <vt:lpstr>Mindfulness</vt:lpstr>
      <vt:lpstr>Mindfulness:  Annie Lamott Quote</vt:lpstr>
      <vt:lpstr>Mindfulness</vt:lpstr>
      <vt:lpstr>Mindfulness:  What shall we experience?</vt:lpstr>
      <vt:lpstr>Mindfulness</vt:lpstr>
      <vt:lpstr>Life Beyond Thoughts</vt:lpstr>
      <vt:lpstr>Life Beyond Thoughts</vt:lpstr>
      <vt:lpstr>Life Beyond Thoughts</vt:lpstr>
      <vt:lpstr>Embodied Presence</vt:lpstr>
      <vt:lpstr>Embodied Presence</vt:lpstr>
      <vt:lpstr>Embodied Presence</vt:lpstr>
      <vt:lpstr>Embodied Presence</vt:lpstr>
      <vt:lpstr>Embodied Presence:   Attuning to your heart </vt:lpstr>
      <vt:lpstr>Embodied Presence</vt:lpstr>
      <vt:lpstr>Embodied Presence</vt:lpstr>
      <vt:lpstr>Embodied Presence</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Narratives of Students who have completed a course in Mindfulness at the University of New Brunswick.</dc:title>
  <dc:creator>Jen Rowett</dc:creator>
  <cp:lastModifiedBy>Jen Rowett</cp:lastModifiedBy>
  <cp:revision>40</cp:revision>
  <dcterms:modified xsi:type="dcterms:W3CDTF">2017-08-24T17:59:21Z</dcterms:modified>
</cp:coreProperties>
</file>