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2" r:id="rId4"/>
    <p:sldId id="257" r:id="rId5"/>
    <p:sldId id="263" r:id="rId6"/>
    <p:sldId id="258" r:id="rId7"/>
    <p:sldId id="264" r:id="rId8"/>
    <p:sldId id="259" r:id="rId9"/>
    <p:sldId id="260" r:id="rId10"/>
    <p:sldId id="265"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CC"/>
    <a:srgbClr val="8A732B"/>
    <a:srgbClr val="312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00" autoAdjust="0"/>
  </p:normalViewPr>
  <p:slideViewPr>
    <p:cSldViewPr>
      <p:cViewPr>
        <p:scale>
          <a:sx n="80" d="100"/>
          <a:sy n="80" d="100"/>
        </p:scale>
        <p:origin x="-1522" y="-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1D8CA1-E915-4B5D-831C-9AD9F5EED018}" type="datetimeFigureOut">
              <a:rPr lang="en-US" smtClean="0"/>
              <a:t>2017/09/27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12A40C-8C6E-4621-8032-60B6EE51F6EE}" type="slidenum">
              <a:rPr lang="en-US" smtClean="0"/>
              <a:t>‹#›</a:t>
            </a:fld>
            <a:endParaRPr lang="en-US"/>
          </a:p>
        </p:txBody>
      </p:sp>
    </p:spTree>
    <p:extLst>
      <p:ext uri="{BB962C8B-B14F-4D97-AF65-F5344CB8AC3E}">
        <p14:creationId xmlns:p14="http://schemas.microsoft.com/office/powerpoint/2010/main" val="167943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Families &amp; Communities as Career Coaches Videos</a:t>
            </a:r>
            <a:r>
              <a:rPr lang="en-US" baseline="0" dirty="0" smtClean="0"/>
              <a:t> playing as people are coming in.</a:t>
            </a:r>
            <a:endParaRPr lang="en-US" dirty="0"/>
          </a:p>
        </p:txBody>
      </p:sp>
      <p:sp>
        <p:nvSpPr>
          <p:cNvPr id="4" name="Slide Number Placeholder 3"/>
          <p:cNvSpPr>
            <a:spLocks noGrp="1"/>
          </p:cNvSpPr>
          <p:nvPr>
            <p:ph type="sldNum" sz="quarter" idx="10"/>
          </p:nvPr>
        </p:nvSpPr>
        <p:spPr/>
        <p:txBody>
          <a:bodyPr/>
          <a:lstStyle/>
          <a:p>
            <a:fld id="{A812A40C-8C6E-4621-8032-60B6EE51F6EE}" type="slidenum">
              <a:rPr lang="en-US" smtClean="0"/>
              <a:t>1</a:t>
            </a:fld>
            <a:endParaRPr lang="en-US"/>
          </a:p>
        </p:txBody>
      </p:sp>
    </p:spTree>
    <p:extLst>
      <p:ext uri="{BB962C8B-B14F-4D97-AF65-F5344CB8AC3E}">
        <p14:creationId xmlns:p14="http://schemas.microsoft.com/office/powerpoint/2010/main" val="251048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812A40C-8C6E-4621-8032-60B6EE51F6EE}" type="slidenum">
              <a:rPr lang="en-US" smtClean="0"/>
              <a:t>10</a:t>
            </a:fld>
            <a:endParaRPr lang="en-US"/>
          </a:p>
        </p:txBody>
      </p:sp>
    </p:spTree>
    <p:extLst>
      <p:ext uri="{BB962C8B-B14F-4D97-AF65-F5344CB8AC3E}">
        <p14:creationId xmlns:p14="http://schemas.microsoft.com/office/powerpoint/2010/main" val="513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Time: 5</a:t>
            </a:r>
            <a:r>
              <a:rPr lang="en-US" b="1" baseline="0" dirty="0" smtClean="0"/>
              <a:t> min </a:t>
            </a:r>
          </a:p>
          <a:p>
            <a:endParaRPr lang="en-US" baseline="0" dirty="0" smtClean="0"/>
          </a:p>
          <a:p>
            <a:r>
              <a:rPr lang="en-US" baseline="0" dirty="0" smtClean="0"/>
              <a:t>Highlighting why we are providing this session and what we hope to get out of the time together; Strategic Services’ role as an enabler branch that develops LMI products and resources to make the role of direct delivery easier.</a:t>
            </a:r>
          </a:p>
          <a:p>
            <a:endParaRPr lang="en-US" baseline="0" dirty="0" smtClean="0"/>
          </a:p>
          <a:p>
            <a:r>
              <a:rPr lang="en-US" baseline="0" dirty="0" smtClean="0"/>
              <a:t>Mention that an Occupational Video will play at each of the planned breaks. Serves to show a couple of them to people and they last about the length targeted for breaks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A812A40C-8C6E-4621-8032-60B6EE51F6EE}" type="slidenum">
              <a:rPr lang="en-US" smtClean="0"/>
              <a:t>2</a:t>
            </a:fld>
            <a:endParaRPr lang="en-US"/>
          </a:p>
        </p:txBody>
      </p:sp>
    </p:spTree>
    <p:extLst>
      <p:ext uri="{BB962C8B-B14F-4D97-AF65-F5344CB8AC3E}">
        <p14:creationId xmlns:p14="http://schemas.microsoft.com/office/powerpoint/2010/main" val="412200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Time: 10</a:t>
            </a:r>
            <a:r>
              <a:rPr lang="en-US" b="1" baseline="0" dirty="0" smtClean="0"/>
              <a:t> minutes</a:t>
            </a:r>
          </a:p>
          <a:p>
            <a:endParaRPr lang="en-US" u="sng" dirty="0" smtClean="0"/>
          </a:p>
          <a:p>
            <a:r>
              <a:rPr lang="en-US" u="sng" dirty="0" smtClean="0"/>
              <a:t>David</a:t>
            </a:r>
            <a:endParaRPr lang="en-US" u="sng" baseline="0" dirty="0" smtClean="0"/>
          </a:p>
          <a:p>
            <a:r>
              <a:rPr lang="en-US" baseline="0" dirty="0" smtClean="0"/>
              <a:t>Ensuring that there is a common understanding of where the data behind our LMI products comes from, explaining the impacts of data suppression, the importance of the Labour Force Survey</a:t>
            </a:r>
          </a:p>
          <a:p>
            <a:endParaRPr lang="en-US" baseline="0" dirty="0" smtClean="0"/>
          </a:p>
          <a:p>
            <a:r>
              <a:rPr lang="en-US" baseline="0" dirty="0" smtClean="0"/>
              <a:t>Explaining the scenarios behind Occupational Forecasting, what triggers PETL to conduct a round of forecasting, the role of other departments</a:t>
            </a:r>
          </a:p>
          <a:p>
            <a:endParaRPr lang="en-US" baseline="0" dirty="0" smtClean="0"/>
          </a:p>
          <a:p>
            <a:r>
              <a:rPr lang="en-US" baseline="0" dirty="0" smtClean="0"/>
              <a:t>Sharing how someone on the team monitors various media for economic announcements; the availability of analytics for online job postings and importance of hearing from the regions about economic activity.</a:t>
            </a:r>
            <a:endParaRPr lang="en-US" dirty="0"/>
          </a:p>
        </p:txBody>
      </p:sp>
      <p:sp>
        <p:nvSpPr>
          <p:cNvPr id="4" name="Slide Number Placeholder 3"/>
          <p:cNvSpPr>
            <a:spLocks noGrp="1"/>
          </p:cNvSpPr>
          <p:nvPr>
            <p:ph type="sldNum" sz="quarter" idx="10"/>
          </p:nvPr>
        </p:nvSpPr>
        <p:spPr/>
        <p:txBody>
          <a:bodyPr/>
          <a:lstStyle/>
          <a:p>
            <a:fld id="{A812A40C-8C6E-4621-8032-60B6EE51F6EE}" type="slidenum">
              <a:rPr lang="en-US" smtClean="0"/>
              <a:t>3</a:t>
            </a:fld>
            <a:endParaRPr lang="en-US"/>
          </a:p>
        </p:txBody>
      </p:sp>
    </p:spTree>
    <p:extLst>
      <p:ext uri="{BB962C8B-B14F-4D97-AF65-F5344CB8AC3E}">
        <p14:creationId xmlns:p14="http://schemas.microsoft.com/office/powerpoint/2010/main" val="175858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TIME: 25</a:t>
            </a:r>
            <a:r>
              <a:rPr lang="en-US" b="1" baseline="0" dirty="0" smtClean="0"/>
              <a:t> min</a:t>
            </a:r>
          </a:p>
          <a:p>
            <a:endParaRPr lang="en-US" baseline="0" dirty="0" smtClean="0"/>
          </a:p>
          <a:p>
            <a:r>
              <a:rPr lang="en-US" b="1" u="sng" baseline="0" dirty="0" smtClean="0"/>
              <a:t>Miriam (5 min)</a:t>
            </a:r>
          </a:p>
          <a:p>
            <a:r>
              <a:rPr lang="en-US" baseline="0" dirty="0" smtClean="0"/>
              <a:t>Discussion around the connection between employment services’ relationship with a client &amp; resources of NBjobs.ca; usage of banner stands/handouts/swag as tools to support this.</a:t>
            </a:r>
          </a:p>
          <a:p>
            <a:endParaRPr lang="en-US" baseline="0" dirty="0" smtClean="0"/>
          </a:p>
          <a:p>
            <a:r>
              <a:rPr lang="en-US" b="1" u="sng" baseline="0" dirty="0" smtClean="0"/>
              <a:t>David (5 min)</a:t>
            </a:r>
          </a:p>
          <a:p>
            <a:r>
              <a:rPr lang="en-US" baseline="0" dirty="0" smtClean="0"/>
              <a:t>Explaining how NBjobs.ca scrapes the internet for a single job board</a:t>
            </a:r>
          </a:p>
          <a:p>
            <a:r>
              <a:rPr lang="en-US" baseline="0" dirty="0" smtClean="0"/>
              <a:t>Discussing how the site has evolved to be more than a jobs board</a:t>
            </a:r>
          </a:p>
          <a:p>
            <a:endParaRPr lang="en-US" baseline="0" dirty="0" smtClean="0"/>
          </a:p>
          <a:p>
            <a:r>
              <a:rPr lang="en-US" b="1" u="sng" baseline="0" dirty="0" smtClean="0"/>
              <a:t>Table Activity</a:t>
            </a:r>
            <a:r>
              <a:rPr lang="en-US" b="1" u="none" baseline="0" dirty="0" smtClean="0"/>
              <a:t> (15 min)</a:t>
            </a:r>
            <a:endParaRPr lang="en-US" b="1" u="sng" baseline="0" dirty="0" smtClean="0"/>
          </a:p>
          <a:p>
            <a:r>
              <a:rPr lang="en-US" baseline="0" dirty="0" smtClean="0"/>
              <a:t>Ask each table to identify a time keeper and recorder</a:t>
            </a:r>
          </a:p>
          <a:p>
            <a:r>
              <a:rPr lang="en-US" dirty="0" smtClean="0"/>
              <a:t>Have</a:t>
            </a:r>
            <a:r>
              <a:rPr lang="en-US" baseline="0" dirty="0" smtClean="0"/>
              <a:t> each table discuss the </a:t>
            </a:r>
            <a:r>
              <a:rPr lang="en-US" b="1" baseline="0" dirty="0" smtClean="0"/>
              <a:t>first phase of providing employment</a:t>
            </a:r>
            <a:r>
              <a:rPr lang="en-US" baseline="0" dirty="0" smtClean="0"/>
              <a:t> services and then brainstorm how NBjobs.ca and/or LMI Products and/or Other Products could support the steps at this point. Remind participants to keep the brainstorming ideas focused on the first 6 steps. Prompt tables to think about the clients that are eligible for services AND those that may not be.</a:t>
            </a:r>
          </a:p>
          <a:p>
            <a:endParaRPr lang="en-US" baseline="0" dirty="0" smtClean="0"/>
          </a:p>
          <a:p>
            <a:r>
              <a:rPr lang="en-US" baseline="0" dirty="0" smtClean="0"/>
              <a:t>*float around room and collect feedback</a:t>
            </a:r>
          </a:p>
        </p:txBody>
      </p:sp>
      <p:sp>
        <p:nvSpPr>
          <p:cNvPr id="4" name="Slide Number Placeholder 3"/>
          <p:cNvSpPr>
            <a:spLocks noGrp="1"/>
          </p:cNvSpPr>
          <p:nvPr>
            <p:ph type="sldNum" sz="quarter" idx="10"/>
          </p:nvPr>
        </p:nvSpPr>
        <p:spPr/>
        <p:txBody>
          <a:bodyPr/>
          <a:lstStyle/>
          <a:p>
            <a:fld id="{A812A40C-8C6E-4621-8032-60B6EE51F6EE}" type="slidenum">
              <a:rPr lang="en-US" smtClean="0"/>
              <a:t>4</a:t>
            </a:fld>
            <a:endParaRPr lang="en-US"/>
          </a:p>
        </p:txBody>
      </p:sp>
    </p:spTree>
    <p:extLst>
      <p:ext uri="{BB962C8B-B14F-4D97-AF65-F5344CB8AC3E}">
        <p14:creationId xmlns:p14="http://schemas.microsoft.com/office/powerpoint/2010/main" val="174308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12A40C-8C6E-4621-8032-60B6EE51F6EE}" type="slidenum">
              <a:rPr lang="en-US" smtClean="0"/>
              <a:t>5</a:t>
            </a:fld>
            <a:endParaRPr lang="en-US"/>
          </a:p>
        </p:txBody>
      </p:sp>
    </p:spTree>
    <p:extLst>
      <p:ext uri="{BB962C8B-B14F-4D97-AF65-F5344CB8AC3E}">
        <p14:creationId xmlns:p14="http://schemas.microsoft.com/office/powerpoint/2010/main" val="22250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TIME: 55 minutes</a:t>
            </a:r>
          </a:p>
          <a:p>
            <a:r>
              <a:rPr lang="en-US" b="1" u="sng" dirty="0" smtClean="0"/>
              <a:t>Miriam (5 minutes)</a:t>
            </a:r>
          </a:p>
          <a:p>
            <a:r>
              <a:rPr lang="en-US" dirty="0" smtClean="0"/>
              <a:t>In the second phase of providing employment services, staff</a:t>
            </a:r>
            <a:r>
              <a:rPr lang="en-US" baseline="0" dirty="0" smtClean="0"/>
              <a:t> are dealing with aspects of employment challenges. Clients are facing a variety of barriers to finding employment and have different values related to those challenges. From an LMI perspective we have products that may be applicable at this phase because they help Employment Counselors understand the environmental conditions for labour in the province &amp;/or economic region.</a:t>
            </a:r>
          </a:p>
          <a:p>
            <a:r>
              <a:rPr lang="en-US" b="1" u="sng" dirty="0" smtClean="0"/>
              <a:t>David (15 minutes)</a:t>
            </a:r>
            <a:r>
              <a:rPr lang="en-US" u="sng" dirty="0" smtClean="0"/>
              <a:t>  </a:t>
            </a:r>
          </a:p>
          <a:p>
            <a:r>
              <a:rPr lang="en-US" dirty="0" smtClean="0"/>
              <a:t>Hiring Demand Bulletins</a:t>
            </a:r>
            <a:r>
              <a:rPr lang="en-US" baseline="0" dirty="0" smtClean="0"/>
              <a:t> – where to find on NBjobs.ca, show what it looks like</a:t>
            </a:r>
          </a:p>
          <a:p>
            <a:r>
              <a:rPr lang="en-US" baseline="0" dirty="0" smtClean="0"/>
              <a:t>Online Job Posting data – discuss opportunity to contact central office</a:t>
            </a:r>
          </a:p>
          <a:p>
            <a:r>
              <a:rPr lang="en-US" baseline="0" dirty="0" smtClean="0"/>
              <a:t>Labour Force Statistics – where to find on NBjobs.ca, show what they look like, heads up about the upcoming interactive tool (Miriam)</a:t>
            </a:r>
          </a:p>
          <a:p>
            <a:r>
              <a:rPr lang="en-US" b="1" u="sng" baseline="0" dirty="0" smtClean="0"/>
              <a:t>Miriam (15 minutes)</a:t>
            </a:r>
          </a:p>
          <a:p>
            <a:r>
              <a:rPr lang="en-US" dirty="0" smtClean="0"/>
              <a:t>Walk through the LMI</a:t>
            </a:r>
            <a:r>
              <a:rPr lang="en-US" baseline="0" dirty="0" smtClean="0"/>
              <a:t> tab’s Reports and Surveys, Infographics/Presentations and Sector Profiles     Highlight unique approaches used (</a:t>
            </a:r>
            <a:r>
              <a:rPr lang="en-US" baseline="0" dirty="0" err="1" smtClean="0"/>
              <a:t>Calithumpians</a:t>
            </a:r>
            <a:r>
              <a:rPr lang="en-US" baseline="0" dirty="0" smtClean="0"/>
              <a:t>, </a:t>
            </a:r>
            <a:r>
              <a:rPr lang="en-US" baseline="0" dirty="0" err="1" smtClean="0"/>
              <a:t>ChatterHigh</a:t>
            </a:r>
            <a:r>
              <a:rPr lang="en-US" baseline="0" dirty="0" smtClean="0"/>
              <a:t>, Educator’s Toolkit)</a:t>
            </a:r>
          </a:p>
          <a:p>
            <a:r>
              <a:rPr lang="en-US" b="1" u="sng" baseline="0" dirty="0" smtClean="0"/>
              <a:t>Table Activity (20 Minutes)</a:t>
            </a:r>
          </a:p>
          <a:p>
            <a:r>
              <a:rPr lang="en-US" u="none" baseline="0" dirty="0" smtClean="0"/>
              <a:t>Have each table identify a time keeper and a notes taker - </a:t>
            </a:r>
            <a:r>
              <a:rPr lang="en-US" u="none" dirty="0" smtClean="0"/>
              <a:t>Ask each table to discuss the second phase of employment service delivery and how NBjobs.ca and/or</a:t>
            </a:r>
            <a:r>
              <a:rPr lang="en-US" u="none" baseline="0" dirty="0" smtClean="0"/>
              <a:t> LMI products support the three steps; THEN record a)positives b)challenges or limitations and c)gaps in tools for this area. Encourage participants to suggest unique ideas.</a:t>
            </a:r>
          </a:p>
          <a:p>
            <a:r>
              <a:rPr lang="en-US" u="none" baseline="0" dirty="0" smtClean="0"/>
              <a:t>**We will need to wander around the room and make notes rather than have each table debrief (time saver)</a:t>
            </a:r>
            <a:endParaRPr lang="en-US" u="none" dirty="0"/>
          </a:p>
        </p:txBody>
      </p:sp>
      <p:sp>
        <p:nvSpPr>
          <p:cNvPr id="4" name="Slide Number Placeholder 3"/>
          <p:cNvSpPr>
            <a:spLocks noGrp="1"/>
          </p:cNvSpPr>
          <p:nvPr>
            <p:ph type="sldNum" sz="quarter" idx="10"/>
          </p:nvPr>
        </p:nvSpPr>
        <p:spPr/>
        <p:txBody>
          <a:bodyPr/>
          <a:lstStyle/>
          <a:p>
            <a:fld id="{A812A40C-8C6E-4621-8032-60B6EE51F6EE}" type="slidenum">
              <a:rPr lang="en-US" smtClean="0"/>
              <a:t>6</a:t>
            </a:fld>
            <a:endParaRPr lang="en-US"/>
          </a:p>
        </p:txBody>
      </p:sp>
    </p:spTree>
    <p:extLst>
      <p:ext uri="{BB962C8B-B14F-4D97-AF65-F5344CB8AC3E}">
        <p14:creationId xmlns:p14="http://schemas.microsoft.com/office/powerpoint/2010/main" val="2661053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12A40C-8C6E-4621-8032-60B6EE51F6EE}" type="slidenum">
              <a:rPr lang="en-US" smtClean="0"/>
              <a:t>7</a:t>
            </a:fld>
            <a:endParaRPr lang="en-US"/>
          </a:p>
        </p:txBody>
      </p:sp>
    </p:spTree>
    <p:extLst>
      <p:ext uri="{BB962C8B-B14F-4D97-AF65-F5344CB8AC3E}">
        <p14:creationId xmlns:p14="http://schemas.microsoft.com/office/powerpoint/2010/main" val="236117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TIME: 55 minutes</a:t>
            </a:r>
          </a:p>
          <a:p>
            <a:endParaRPr lang="en-US" dirty="0" smtClean="0"/>
          </a:p>
          <a:p>
            <a:r>
              <a:rPr lang="en-US" b="1" u="sng" dirty="0" smtClean="0"/>
              <a:t>Miriam (5 minutes)</a:t>
            </a:r>
          </a:p>
          <a:p>
            <a:r>
              <a:rPr lang="en-US" dirty="0" smtClean="0"/>
              <a:t>In the second phase of providing employment services, staff</a:t>
            </a:r>
            <a:r>
              <a:rPr lang="en-US" baseline="0" dirty="0" smtClean="0"/>
              <a:t> are dealing with aspects of employment challenges. Clients are facing a variety of barriers to finding employment and have different values related to those challenges. From an LMI perspective we have products that may be applicable at this phase because they help Employment Counselors understand the environmental conditions for labour in the province &amp;/or economic region.</a:t>
            </a:r>
          </a:p>
          <a:p>
            <a:r>
              <a:rPr lang="en-US" b="1" u="sng" dirty="0" smtClean="0"/>
              <a:t>David (15 minutes)  </a:t>
            </a:r>
          </a:p>
          <a:p>
            <a:r>
              <a:rPr lang="en-US" dirty="0" smtClean="0"/>
              <a:t>Occupational Profiles,</a:t>
            </a:r>
            <a:r>
              <a:rPr lang="en-US" baseline="0" dirty="0" smtClean="0"/>
              <a:t> Videos and Infographics– where to find on NBjobs.ca, show what it looks like</a:t>
            </a:r>
          </a:p>
          <a:p>
            <a:r>
              <a:rPr lang="en-US" b="1" u="sng" baseline="0" dirty="0" smtClean="0"/>
              <a:t>Miriam (15 minutes)</a:t>
            </a:r>
          </a:p>
          <a:p>
            <a:r>
              <a:rPr lang="en-US" dirty="0" smtClean="0"/>
              <a:t>Skills in Demand &amp; Careers by Educational Pathway</a:t>
            </a:r>
            <a:endParaRPr lang="en-US" baseline="0" dirty="0" smtClean="0"/>
          </a:p>
          <a:p>
            <a:r>
              <a:rPr lang="en-US" b="1" u="sng" baseline="0" dirty="0" smtClean="0"/>
              <a:t>Open Discussion (20 Minutes)</a:t>
            </a:r>
          </a:p>
          <a:p>
            <a:r>
              <a:rPr lang="en-US" u="none" dirty="0" smtClean="0"/>
              <a:t>Ask each table to discuss the phase of employment service delivery and how NBjobs.ca and/or</a:t>
            </a:r>
            <a:r>
              <a:rPr lang="en-US" u="none" baseline="0" dirty="0" smtClean="0"/>
              <a:t> LMI products support the three steps; record a)positives b)challenges or limitations and c)gaps in tools for this area on flip charts in front of the room.</a:t>
            </a:r>
          </a:p>
          <a:p>
            <a:endParaRPr lang="en-US" u="none" baseline="0" dirty="0" smtClean="0"/>
          </a:p>
          <a:p>
            <a:endParaRPr lang="en-US" dirty="0"/>
          </a:p>
        </p:txBody>
      </p:sp>
      <p:sp>
        <p:nvSpPr>
          <p:cNvPr id="4" name="Slide Number Placeholder 3"/>
          <p:cNvSpPr>
            <a:spLocks noGrp="1"/>
          </p:cNvSpPr>
          <p:nvPr>
            <p:ph type="sldNum" sz="quarter" idx="10"/>
          </p:nvPr>
        </p:nvSpPr>
        <p:spPr/>
        <p:txBody>
          <a:bodyPr/>
          <a:lstStyle/>
          <a:p>
            <a:fld id="{A812A40C-8C6E-4621-8032-60B6EE51F6EE}" type="slidenum">
              <a:rPr lang="en-US" smtClean="0"/>
              <a:t>8</a:t>
            </a:fld>
            <a:endParaRPr lang="en-US"/>
          </a:p>
        </p:txBody>
      </p:sp>
    </p:spTree>
    <p:extLst>
      <p:ext uri="{BB962C8B-B14F-4D97-AF65-F5344CB8AC3E}">
        <p14:creationId xmlns:p14="http://schemas.microsoft.com/office/powerpoint/2010/main" val="250607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time: 10 minutes</a:t>
            </a:r>
          </a:p>
          <a:p>
            <a:endParaRPr lang="en-US" b="1" dirty="0" smtClean="0"/>
          </a:p>
          <a:p>
            <a:r>
              <a:rPr lang="en-US" b="0" dirty="0" smtClean="0"/>
              <a:t>Within</a:t>
            </a:r>
            <a:r>
              <a:rPr lang="en-US" b="0" baseline="0" dirty="0" smtClean="0"/>
              <a:t> the final phase of employment service delivery, clients are engaging in interventions and/or becoming attached to the labour force. Using sticky notes, ask participants to identify two products (if any) that could be made available on NBjobs.ca OR an LMI product that would support their role. Ask participants to provide sufficient detail on the sticky that we will understand what they are looking for. They can post them on a flip chart near the exit on their way out, after any final questions or comments.</a:t>
            </a:r>
            <a:endParaRPr lang="en-US" b="0" dirty="0"/>
          </a:p>
        </p:txBody>
      </p:sp>
      <p:sp>
        <p:nvSpPr>
          <p:cNvPr id="4" name="Slide Number Placeholder 3"/>
          <p:cNvSpPr>
            <a:spLocks noGrp="1"/>
          </p:cNvSpPr>
          <p:nvPr>
            <p:ph type="sldNum" sz="quarter" idx="10"/>
          </p:nvPr>
        </p:nvSpPr>
        <p:spPr/>
        <p:txBody>
          <a:bodyPr/>
          <a:lstStyle/>
          <a:p>
            <a:fld id="{A812A40C-8C6E-4621-8032-60B6EE51F6EE}" type="slidenum">
              <a:rPr lang="en-US" smtClean="0"/>
              <a:t>9</a:t>
            </a:fld>
            <a:endParaRPr lang="en-US"/>
          </a:p>
        </p:txBody>
      </p:sp>
    </p:spTree>
    <p:extLst>
      <p:ext uri="{BB962C8B-B14F-4D97-AF65-F5344CB8AC3E}">
        <p14:creationId xmlns:p14="http://schemas.microsoft.com/office/powerpoint/2010/main" val="513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87FF1-8AE2-4064-9934-9A2FB829D587}" type="datetimeFigureOut">
              <a:rPr lang="en-US" smtClean="0"/>
              <a:t>2017/09/27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284689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87FF1-8AE2-4064-9934-9A2FB829D587}" type="datetimeFigureOut">
              <a:rPr lang="en-US" smtClean="0"/>
              <a:t>2017/09/27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87259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87FF1-8AE2-4064-9934-9A2FB829D587}" type="datetimeFigureOut">
              <a:rPr lang="en-US" smtClean="0"/>
              <a:t>2017/09/27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188353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87FF1-8AE2-4064-9934-9A2FB829D587}" type="datetimeFigureOut">
              <a:rPr lang="en-US" smtClean="0"/>
              <a:t>2017/09/27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163397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87FF1-8AE2-4064-9934-9A2FB829D587}" type="datetimeFigureOut">
              <a:rPr lang="en-US" smtClean="0"/>
              <a:t>2017/09/27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114802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87FF1-8AE2-4064-9934-9A2FB829D587}" type="datetimeFigureOut">
              <a:rPr lang="en-US" smtClean="0"/>
              <a:t>2017/09/27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246258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87FF1-8AE2-4064-9934-9A2FB829D587}" type="datetimeFigureOut">
              <a:rPr lang="en-US" smtClean="0"/>
              <a:t>2017/09/27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279438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87FF1-8AE2-4064-9934-9A2FB829D587}" type="datetimeFigureOut">
              <a:rPr lang="en-US" smtClean="0"/>
              <a:t>2017/09/27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36518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87FF1-8AE2-4064-9934-9A2FB829D587}" type="datetimeFigureOut">
              <a:rPr lang="en-US" smtClean="0"/>
              <a:t>2017/09/27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256139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87FF1-8AE2-4064-9934-9A2FB829D587}" type="datetimeFigureOut">
              <a:rPr lang="en-US" smtClean="0"/>
              <a:t>2017/09/27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65825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87FF1-8AE2-4064-9934-9A2FB829D587}" type="datetimeFigureOut">
              <a:rPr lang="en-US" smtClean="0"/>
              <a:t>2017/09/27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C0F8B-5098-43BD-BE4D-EF086AFDF02B}" type="slidenum">
              <a:rPr lang="en-US" smtClean="0"/>
              <a:t>‹#›</a:t>
            </a:fld>
            <a:endParaRPr lang="en-US"/>
          </a:p>
        </p:txBody>
      </p:sp>
    </p:spTree>
    <p:extLst>
      <p:ext uri="{BB962C8B-B14F-4D97-AF65-F5344CB8AC3E}">
        <p14:creationId xmlns:p14="http://schemas.microsoft.com/office/powerpoint/2010/main" val="372126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87FF1-8AE2-4064-9934-9A2FB829D587}" type="datetimeFigureOut">
              <a:rPr lang="en-US" smtClean="0"/>
              <a:t>2017/09/27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C0F8B-5098-43BD-BE4D-EF086AFDF02B}" type="slidenum">
              <a:rPr lang="en-US" smtClean="0"/>
              <a:t>‹#›</a:t>
            </a:fld>
            <a:endParaRPr lang="en-US"/>
          </a:p>
        </p:txBody>
      </p:sp>
    </p:spTree>
    <p:extLst>
      <p:ext uri="{BB962C8B-B14F-4D97-AF65-F5344CB8AC3E}">
        <p14:creationId xmlns:p14="http://schemas.microsoft.com/office/powerpoint/2010/main" val="1691329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 y="0"/>
            <a:ext cx="9142021" cy="7543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3771900"/>
          </a:xfrm>
          <a:prstGeom prst="rect">
            <a:avLst/>
          </a:prstGeom>
        </p:spPr>
      </p:pic>
      <p:sp>
        <p:nvSpPr>
          <p:cNvPr id="6" name="Text Box 12"/>
          <p:cNvSpPr txBox="1"/>
          <p:nvPr/>
        </p:nvSpPr>
        <p:spPr>
          <a:xfrm>
            <a:off x="370113" y="2590800"/>
            <a:ext cx="8382000" cy="1981200"/>
          </a:xfrm>
          <a:prstGeom prst="rect">
            <a:avLst/>
          </a:prstGeom>
          <a:solidFill>
            <a:srgbClr val="00ADCC"/>
          </a:solidFill>
          <a:ln w="6350">
            <a:noFill/>
          </a:ln>
          <a:effectLst>
            <a:outerShdw blurRad="50800" dist="38100" dir="5400000" algn="t"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CA" sz="1100">
                <a:effectLst/>
                <a:ea typeface="Calibri"/>
                <a:cs typeface="Times New Roman"/>
              </a:rPr>
              <a:t> </a:t>
            </a:r>
          </a:p>
        </p:txBody>
      </p:sp>
      <p:sp>
        <p:nvSpPr>
          <p:cNvPr id="2" name="Title 1"/>
          <p:cNvSpPr>
            <a:spLocks noGrp="1"/>
          </p:cNvSpPr>
          <p:nvPr>
            <p:ph type="ctrTitle"/>
          </p:nvPr>
        </p:nvSpPr>
        <p:spPr>
          <a:xfrm>
            <a:off x="737277" y="2686050"/>
            <a:ext cx="7772400" cy="1619250"/>
          </a:xfrm>
        </p:spPr>
        <p:txBody>
          <a:bodyPr>
            <a:normAutofit/>
          </a:bodyPr>
          <a:lstStyle/>
          <a:p>
            <a:r>
              <a:rPr lang="en-US" sz="3600" dirty="0" smtClean="0">
                <a:solidFill>
                  <a:schemeClr val="bg1"/>
                </a:solidFill>
              </a:rPr>
              <a:t>Linking Employment Service Delivery to Labour Market Information Products</a:t>
            </a:r>
            <a:endParaRPr lang="en-US" sz="3600" dirty="0">
              <a:solidFill>
                <a:schemeClr val="bg1"/>
              </a:solidFill>
            </a:endParaRPr>
          </a:p>
        </p:txBody>
      </p:sp>
      <p:sp>
        <p:nvSpPr>
          <p:cNvPr id="8" name="Rectangle 7"/>
          <p:cNvSpPr/>
          <p:nvPr/>
        </p:nvSpPr>
        <p:spPr>
          <a:xfrm>
            <a:off x="1017813" y="4312227"/>
            <a:ext cx="7086599" cy="1447800"/>
          </a:xfrm>
          <a:prstGeom prst="rect">
            <a:avLst/>
          </a:prstGeom>
          <a:solidFill>
            <a:srgbClr val="312F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p:nvPr>
        </p:nvSpPr>
        <p:spPr>
          <a:xfrm>
            <a:off x="1372588" y="4419102"/>
            <a:ext cx="6400800" cy="1517073"/>
          </a:xfrm>
        </p:spPr>
        <p:txBody>
          <a:bodyPr>
            <a:normAutofit/>
          </a:bodyPr>
          <a:lstStyle/>
          <a:p>
            <a:r>
              <a:rPr lang="en-US" sz="2400" dirty="0" smtClean="0">
                <a:solidFill>
                  <a:schemeClr val="bg1"/>
                </a:solidFill>
              </a:rPr>
              <a:t>Department of Post-Secondary Education, Training and Labour</a:t>
            </a:r>
          </a:p>
          <a:p>
            <a:r>
              <a:rPr lang="en-US" sz="2000" dirty="0" smtClean="0">
                <a:solidFill>
                  <a:schemeClr val="bg1"/>
                </a:solidFill>
              </a:rPr>
              <a:t>November 2017</a:t>
            </a:r>
            <a:endParaRPr lang="en-US" sz="2000" dirty="0">
              <a:solidFill>
                <a:schemeClr val="bg1"/>
              </a:solidFill>
            </a:endParaRPr>
          </a:p>
        </p:txBody>
      </p:sp>
    </p:spTree>
    <p:extLst>
      <p:ext uri="{BB962C8B-B14F-4D97-AF65-F5344CB8AC3E}">
        <p14:creationId xmlns:p14="http://schemas.microsoft.com/office/powerpoint/2010/main" val="21724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682" y="1336435"/>
            <a:ext cx="4277318" cy="414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179945" y="6363613"/>
            <a:ext cx="1844675" cy="270510"/>
          </a:xfrm>
          <a:prstGeom prst="rect">
            <a:avLst/>
          </a:prstGeom>
        </p:spPr>
      </p:pic>
      <p:cxnSp>
        <p:nvCxnSpPr>
          <p:cNvPr id="8" name="Straight Connector 7"/>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50225"/>
            <a:ext cx="64008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274638"/>
            <a:ext cx="8229600" cy="1143000"/>
          </a:xfrm>
        </p:spPr>
        <p:txBody>
          <a:bodyPr>
            <a:noAutofit/>
          </a:bodyPr>
          <a:lstStyle/>
          <a:p>
            <a:r>
              <a:rPr lang="en-US" sz="3200" dirty="0" smtClean="0">
                <a:solidFill>
                  <a:schemeClr val="bg1"/>
                </a:solidFill>
              </a:rPr>
              <a:t>Thank you for your time!</a:t>
            </a:r>
            <a:endParaRPr lang="en-US" sz="3200" dirty="0">
              <a:solidFill>
                <a:schemeClr val="bg1"/>
              </a:solidFill>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1403986"/>
            <a:ext cx="4160635" cy="400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urved Connector 3"/>
          <p:cNvCxnSpPr>
            <a:stCxn id="2050" idx="3"/>
            <a:endCxn id="2051" idx="1"/>
          </p:cNvCxnSpPr>
          <p:nvPr/>
        </p:nvCxnSpPr>
        <p:spPr>
          <a:xfrm>
            <a:off x="4236835" y="3407093"/>
            <a:ext cx="629847" cy="12700"/>
          </a:xfrm>
          <a:prstGeom prst="curvedConnector3">
            <a:avLst>
              <a:gd name="adj1" fmla="val 50000"/>
            </a:avLst>
          </a:prstGeom>
          <a:ln w="57150">
            <a:solidFill>
              <a:srgbClr val="00AD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912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1" y="0"/>
            <a:ext cx="4038600" cy="3581400"/>
          </a:xfrm>
          <a:prstGeom prst="rect">
            <a:avLst/>
          </a:prstGeom>
          <a:ln>
            <a:noFill/>
          </a:ln>
          <a:effectLst>
            <a:softEdge rad="112500"/>
          </a:effectLst>
        </p:spPr>
      </p:pic>
      <p:sp>
        <p:nvSpPr>
          <p:cNvPr id="3" name="Content Placeholder 2"/>
          <p:cNvSpPr>
            <a:spLocks noGrp="1"/>
          </p:cNvSpPr>
          <p:nvPr>
            <p:ph idx="1"/>
          </p:nvPr>
        </p:nvSpPr>
        <p:spPr>
          <a:xfrm>
            <a:off x="152400" y="3562350"/>
            <a:ext cx="8229600" cy="3459163"/>
          </a:xfrm>
        </p:spPr>
        <p:txBody>
          <a:bodyPr>
            <a:normAutofit/>
          </a:bodyPr>
          <a:lstStyle/>
          <a:p>
            <a:pPr marL="0" indent="0">
              <a:buNone/>
            </a:pPr>
            <a:r>
              <a:rPr lang="en-US" sz="2800" b="1" dirty="0" smtClean="0">
                <a:solidFill>
                  <a:srgbClr val="00ADCC"/>
                </a:solidFill>
              </a:rPr>
              <a:t>Desired </a:t>
            </a:r>
            <a:r>
              <a:rPr lang="en-US" sz="2800" b="1" dirty="0" smtClean="0">
                <a:solidFill>
                  <a:srgbClr val="00ADCC"/>
                </a:solidFill>
              </a:rPr>
              <a:t>Outcomes:</a:t>
            </a:r>
          </a:p>
          <a:p>
            <a:pPr marL="514350" indent="-514350">
              <a:buFont typeface="+mj-lt"/>
              <a:buAutoNum type="alphaLcParenR"/>
            </a:pPr>
            <a:r>
              <a:rPr lang="en-US" sz="2400" dirty="0" smtClean="0">
                <a:solidFill>
                  <a:srgbClr val="312F2E"/>
                </a:solidFill>
              </a:rPr>
              <a:t>Increased awareness of LMI products</a:t>
            </a:r>
          </a:p>
          <a:p>
            <a:pPr marL="514350" indent="-514350">
              <a:buFont typeface="+mj-lt"/>
              <a:buAutoNum type="alphaLcParenR"/>
            </a:pPr>
            <a:r>
              <a:rPr lang="en-US" sz="2400" dirty="0" smtClean="0">
                <a:solidFill>
                  <a:srgbClr val="312F2E"/>
                </a:solidFill>
              </a:rPr>
              <a:t>Identified opportunities for improvement of LMI products</a:t>
            </a:r>
          </a:p>
          <a:p>
            <a:pPr marL="514350" indent="-514350">
              <a:buFont typeface="+mj-lt"/>
              <a:buAutoNum type="alphaLcParenR"/>
            </a:pPr>
            <a:r>
              <a:rPr lang="en-US" sz="2400" dirty="0" smtClean="0">
                <a:solidFill>
                  <a:srgbClr val="312F2E"/>
                </a:solidFill>
              </a:rPr>
              <a:t>Identified of gaps or opportunities in products</a:t>
            </a:r>
          </a:p>
          <a:p>
            <a:pPr marL="0" indent="0">
              <a:buNone/>
            </a:pPr>
            <a:endParaRPr lang="en-US" dirty="0"/>
          </a:p>
        </p:txBody>
      </p:sp>
      <p:sp>
        <p:nvSpPr>
          <p:cNvPr id="4" name="Rectangle 3"/>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223247" y="6335222"/>
            <a:ext cx="1900571" cy="303542"/>
          </a:xfrm>
          <a:prstGeom prst="rect">
            <a:avLst/>
          </a:prstGeom>
        </p:spPr>
      </p:pic>
      <p:cxnSp>
        <p:nvCxnSpPr>
          <p:cNvPr id="9" name="Straight Connector 8"/>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550225"/>
            <a:ext cx="50292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07525" y="550225"/>
            <a:ext cx="8229600" cy="609600"/>
          </a:xfrm>
        </p:spPr>
        <p:txBody>
          <a:bodyPr>
            <a:normAutofit fontScale="90000"/>
          </a:bodyPr>
          <a:lstStyle/>
          <a:p>
            <a:r>
              <a:rPr lang="en-US" sz="3600" dirty="0" smtClean="0">
                <a:solidFill>
                  <a:schemeClr val="bg1"/>
                </a:solidFill>
                <a:latin typeface="+mn-lt"/>
              </a:rPr>
              <a:t>Session Overview</a:t>
            </a:r>
            <a:endParaRPr lang="en-US" sz="3600" dirty="0">
              <a:solidFill>
                <a:schemeClr val="bg1"/>
              </a:solidFill>
              <a:latin typeface="+mn-lt"/>
            </a:endParaRPr>
          </a:p>
        </p:txBody>
      </p:sp>
      <p:sp>
        <p:nvSpPr>
          <p:cNvPr id="8" name="TextBox 7"/>
          <p:cNvSpPr txBox="1"/>
          <p:nvPr/>
        </p:nvSpPr>
        <p:spPr>
          <a:xfrm>
            <a:off x="228600" y="1295400"/>
            <a:ext cx="4800600" cy="1631216"/>
          </a:xfrm>
          <a:prstGeom prst="rect">
            <a:avLst/>
          </a:prstGeom>
          <a:noFill/>
        </p:spPr>
        <p:txBody>
          <a:bodyPr wrap="square" rtlCol="0">
            <a:spAutoFit/>
          </a:bodyPr>
          <a:lstStyle/>
          <a:p>
            <a:r>
              <a:rPr lang="en-US" sz="2800" b="1" dirty="0">
                <a:solidFill>
                  <a:srgbClr val="00ADCC"/>
                </a:solidFill>
              </a:rPr>
              <a:t>Objective:</a:t>
            </a:r>
            <a:r>
              <a:rPr lang="en-US" b="1" dirty="0">
                <a:solidFill>
                  <a:srgbClr val="00ADCC"/>
                </a:solidFill>
              </a:rPr>
              <a:t> </a:t>
            </a:r>
            <a:r>
              <a:rPr lang="en-US" sz="2400" dirty="0">
                <a:solidFill>
                  <a:srgbClr val="312F2E"/>
                </a:solidFill>
              </a:rPr>
              <a:t>to engage in a dialogue about employment service delivery and available labour market information (LMI) products.</a:t>
            </a:r>
          </a:p>
        </p:txBody>
      </p:sp>
    </p:spTree>
    <p:extLst>
      <p:ext uri="{BB962C8B-B14F-4D97-AF65-F5344CB8AC3E}">
        <p14:creationId xmlns:p14="http://schemas.microsoft.com/office/powerpoint/2010/main" val="2865197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solidFill>
                  <a:srgbClr val="312F2E"/>
                </a:solidFill>
              </a:rPr>
              <a:t>Statistics Canada</a:t>
            </a:r>
          </a:p>
          <a:p>
            <a:pPr lvl="1"/>
            <a:r>
              <a:rPr lang="en-US" dirty="0" smtClean="0">
                <a:solidFill>
                  <a:srgbClr val="8A732B"/>
                </a:solidFill>
              </a:rPr>
              <a:t>Labour Force Survey</a:t>
            </a:r>
          </a:p>
          <a:p>
            <a:pPr lvl="1"/>
            <a:r>
              <a:rPr lang="en-US" dirty="0" smtClean="0">
                <a:solidFill>
                  <a:srgbClr val="8A732B"/>
                </a:solidFill>
              </a:rPr>
              <a:t>Census</a:t>
            </a:r>
          </a:p>
          <a:p>
            <a:pPr lvl="1"/>
            <a:r>
              <a:rPr lang="en-US" dirty="0" smtClean="0">
                <a:solidFill>
                  <a:srgbClr val="8A732B"/>
                </a:solidFill>
              </a:rPr>
              <a:t>Other</a:t>
            </a:r>
          </a:p>
          <a:p>
            <a:r>
              <a:rPr lang="en-US" dirty="0" smtClean="0">
                <a:solidFill>
                  <a:srgbClr val="312F2E"/>
                </a:solidFill>
              </a:rPr>
              <a:t>Occupational Forecasting</a:t>
            </a:r>
          </a:p>
          <a:p>
            <a:pPr lvl="1"/>
            <a:r>
              <a:rPr lang="en-US" dirty="0" smtClean="0">
                <a:solidFill>
                  <a:srgbClr val="8A732B"/>
                </a:solidFill>
              </a:rPr>
              <a:t>Collaboration with Department of Finance and other key Departments</a:t>
            </a:r>
          </a:p>
          <a:p>
            <a:r>
              <a:rPr lang="en-US" dirty="0" smtClean="0">
                <a:solidFill>
                  <a:srgbClr val="312F2E"/>
                </a:solidFill>
              </a:rPr>
              <a:t>Ad-Hoc</a:t>
            </a:r>
            <a:r>
              <a:rPr lang="en-US" dirty="0" smtClean="0"/>
              <a:t> </a:t>
            </a:r>
          </a:p>
          <a:p>
            <a:pPr lvl="1"/>
            <a:r>
              <a:rPr lang="en-US" dirty="0" smtClean="0">
                <a:solidFill>
                  <a:srgbClr val="8A732B"/>
                </a:solidFill>
              </a:rPr>
              <a:t>Updates from regions, media, analytics of online job ads</a:t>
            </a:r>
            <a:endParaRPr lang="en-US" dirty="0">
              <a:solidFill>
                <a:srgbClr val="8A732B"/>
              </a:solidFill>
            </a:endParaRPr>
          </a:p>
        </p:txBody>
      </p:sp>
      <p:sp>
        <p:nvSpPr>
          <p:cNvPr id="4" name="Rectangle 3"/>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179945" y="6363613"/>
            <a:ext cx="1844675" cy="270510"/>
          </a:xfrm>
          <a:prstGeom prst="rect">
            <a:avLst/>
          </a:prstGeom>
        </p:spPr>
      </p:pic>
      <p:cxnSp>
        <p:nvCxnSpPr>
          <p:cNvPr id="7" name="Straight Connector 6"/>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550225"/>
            <a:ext cx="69342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28600" y="274638"/>
            <a:ext cx="8229600" cy="1143000"/>
          </a:xfrm>
        </p:spPr>
        <p:txBody>
          <a:bodyPr>
            <a:normAutofit/>
          </a:bodyPr>
          <a:lstStyle/>
          <a:p>
            <a:r>
              <a:rPr lang="en-US" sz="3200" dirty="0" smtClean="0">
                <a:solidFill>
                  <a:schemeClr val="bg1"/>
                </a:solidFill>
                <a:latin typeface="+mn-lt"/>
              </a:rPr>
              <a:t>Where does the data come from?</a:t>
            </a:r>
            <a:endParaRPr lang="en-US" sz="3200" dirty="0">
              <a:solidFill>
                <a:schemeClr val="bg1"/>
              </a:solidFill>
              <a:latin typeface="+mn-lt"/>
            </a:endParaRPr>
          </a:p>
        </p:txBody>
      </p:sp>
    </p:spTree>
    <p:extLst>
      <p:ext uri="{BB962C8B-B14F-4D97-AF65-F5344CB8AC3E}">
        <p14:creationId xmlns:p14="http://schemas.microsoft.com/office/powerpoint/2010/main" val="1160092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514350" indent="-514350">
              <a:buFont typeface="+mj-lt"/>
              <a:buAutoNum type="arabicPeriod"/>
            </a:pPr>
            <a:r>
              <a:rPr lang="en-US" dirty="0" smtClean="0">
                <a:solidFill>
                  <a:srgbClr val="312F2E"/>
                </a:solidFill>
              </a:rPr>
              <a:t>Establish a collaborative relationship</a:t>
            </a:r>
          </a:p>
          <a:p>
            <a:pPr marL="514350" indent="-514350">
              <a:buFont typeface="+mj-lt"/>
              <a:buAutoNum type="arabicPeriod"/>
            </a:pPr>
            <a:r>
              <a:rPr lang="en-US" dirty="0" smtClean="0">
                <a:solidFill>
                  <a:srgbClr val="312F2E"/>
                </a:solidFill>
              </a:rPr>
              <a:t>Gather information</a:t>
            </a:r>
          </a:p>
          <a:p>
            <a:pPr marL="514350" indent="-514350">
              <a:buFont typeface="+mj-lt"/>
              <a:buAutoNum type="arabicPeriod"/>
            </a:pPr>
            <a:r>
              <a:rPr lang="en-US" dirty="0" smtClean="0">
                <a:solidFill>
                  <a:srgbClr val="312F2E"/>
                </a:solidFill>
              </a:rPr>
              <a:t>Verify employability need</a:t>
            </a:r>
          </a:p>
          <a:p>
            <a:pPr marL="514350" indent="-514350">
              <a:buFont typeface="+mj-lt"/>
              <a:buAutoNum type="arabicPeriod"/>
            </a:pPr>
            <a:r>
              <a:rPr lang="en-US" dirty="0" smtClean="0">
                <a:solidFill>
                  <a:srgbClr val="312F2E"/>
                </a:solidFill>
              </a:rPr>
              <a:t>Explore challenges</a:t>
            </a:r>
          </a:p>
          <a:p>
            <a:pPr marL="514350" indent="-514350">
              <a:buFont typeface="+mj-lt"/>
              <a:buAutoNum type="arabicPeriod"/>
            </a:pPr>
            <a:r>
              <a:rPr lang="en-US" dirty="0" smtClean="0">
                <a:solidFill>
                  <a:srgbClr val="312F2E"/>
                </a:solidFill>
              </a:rPr>
              <a:t>Examine eligibility</a:t>
            </a:r>
          </a:p>
          <a:p>
            <a:pPr marL="514350" indent="-514350">
              <a:buFont typeface="+mj-lt"/>
              <a:buAutoNum type="arabicPeriod"/>
            </a:pPr>
            <a:r>
              <a:rPr lang="en-US" dirty="0" smtClean="0">
                <a:solidFill>
                  <a:srgbClr val="312F2E"/>
                </a:solidFill>
              </a:rPr>
              <a:t>Determine next steps</a:t>
            </a:r>
            <a:endParaRPr lang="en-US" dirty="0">
              <a:solidFill>
                <a:srgbClr val="312F2E"/>
              </a:solidFill>
            </a:endParaRPr>
          </a:p>
        </p:txBody>
      </p:sp>
      <p:sp>
        <p:nvSpPr>
          <p:cNvPr id="4" name="Content Placeholder 3"/>
          <p:cNvSpPr>
            <a:spLocks noGrp="1"/>
          </p:cNvSpPr>
          <p:nvPr>
            <p:ph sz="half" idx="2"/>
          </p:nvPr>
        </p:nvSpPr>
        <p:spPr/>
        <p:txBody>
          <a:bodyPr>
            <a:normAutofit/>
          </a:bodyPr>
          <a:lstStyle/>
          <a:p>
            <a:r>
              <a:rPr lang="en-US" dirty="0" smtClean="0">
                <a:solidFill>
                  <a:srgbClr val="312F2E"/>
                </a:solidFill>
              </a:rPr>
              <a:t>NBjobs.ca Awareness</a:t>
            </a:r>
          </a:p>
          <a:p>
            <a:pPr lvl="1"/>
            <a:r>
              <a:rPr lang="en-US" dirty="0" smtClean="0">
                <a:solidFill>
                  <a:srgbClr val="8A732B"/>
                </a:solidFill>
              </a:rPr>
              <a:t>Banner Stands</a:t>
            </a:r>
          </a:p>
          <a:p>
            <a:pPr lvl="1"/>
            <a:r>
              <a:rPr lang="en-US" dirty="0" smtClean="0">
                <a:solidFill>
                  <a:srgbClr val="8A732B"/>
                </a:solidFill>
              </a:rPr>
              <a:t>Handouts</a:t>
            </a:r>
          </a:p>
          <a:p>
            <a:pPr lvl="1"/>
            <a:r>
              <a:rPr lang="en-US" dirty="0" smtClean="0">
                <a:solidFill>
                  <a:srgbClr val="8A732B"/>
                </a:solidFill>
              </a:rPr>
              <a:t>Swag</a:t>
            </a:r>
          </a:p>
          <a:p>
            <a:r>
              <a:rPr lang="en-US" dirty="0" smtClean="0">
                <a:solidFill>
                  <a:srgbClr val="312F2E"/>
                </a:solidFill>
              </a:rPr>
              <a:t>NBjobs.ca Job Feed</a:t>
            </a:r>
          </a:p>
          <a:p>
            <a:pPr lvl="1"/>
            <a:r>
              <a:rPr lang="en-US" dirty="0" smtClean="0">
                <a:solidFill>
                  <a:srgbClr val="8A732B"/>
                </a:solidFill>
              </a:rPr>
              <a:t>Integration of multiple job boards</a:t>
            </a:r>
          </a:p>
          <a:p>
            <a:r>
              <a:rPr lang="en-US" dirty="0" smtClean="0">
                <a:solidFill>
                  <a:srgbClr val="312F2E"/>
                </a:solidFill>
              </a:rPr>
              <a:t>We’re More than a Jobs Board</a:t>
            </a:r>
          </a:p>
        </p:txBody>
      </p:sp>
      <p:sp>
        <p:nvSpPr>
          <p:cNvPr id="5" name="Rectangle 4"/>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179945" y="6363613"/>
            <a:ext cx="1844675" cy="270510"/>
          </a:xfrm>
          <a:prstGeom prst="rect">
            <a:avLst/>
          </a:prstGeom>
        </p:spPr>
      </p:pic>
      <p:cxnSp>
        <p:nvCxnSpPr>
          <p:cNvPr id="8" name="Straight Connector 7"/>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50225"/>
            <a:ext cx="70104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11725" y="274638"/>
            <a:ext cx="8229600" cy="1143000"/>
          </a:xfrm>
        </p:spPr>
        <p:txBody>
          <a:bodyPr>
            <a:normAutofit/>
          </a:bodyPr>
          <a:lstStyle/>
          <a:p>
            <a:r>
              <a:rPr lang="en-US" sz="3200" dirty="0" smtClean="0">
                <a:solidFill>
                  <a:schemeClr val="bg1"/>
                </a:solidFill>
              </a:rPr>
              <a:t>Identification of Employability Need</a:t>
            </a:r>
            <a:endParaRPr lang="en-US" sz="3200" dirty="0">
              <a:solidFill>
                <a:schemeClr val="bg1"/>
              </a:solidFill>
            </a:endParaRPr>
          </a:p>
        </p:txBody>
      </p:sp>
    </p:spTree>
    <p:extLst>
      <p:ext uri="{BB962C8B-B14F-4D97-AF65-F5344CB8AC3E}">
        <p14:creationId xmlns:p14="http://schemas.microsoft.com/office/powerpoint/2010/main" val="1554772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179945" y="6363613"/>
            <a:ext cx="1844675" cy="270510"/>
          </a:xfrm>
          <a:prstGeom prst="rect">
            <a:avLst/>
          </a:prstGeom>
        </p:spPr>
      </p:pic>
      <p:cxnSp>
        <p:nvCxnSpPr>
          <p:cNvPr id="9" name="Straight Connector 8"/>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550225"/>
            <a:ext cx="50292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a:xfrm>
            <a:off x="-528425" y="274638"/>
            <a:ext cx="8229600" cy="1143000"/>
          </a:xfrm>
        </p:spPr>
        <p:txBody>
          <a:bodyPr>
            <a:normAutofit/>
          </a:bodyPr>
          <a:lstStyle/>
          <a:p>
            <a:r>
              <a:rPr lang="en-US" sz="3200" dirty="0" smtClean="0">
                <a:solidFill>
                  <a:schemeClr val="bg1"/>
                </a:solidFill>
              </a:rPr>
              <a:t>10 MIN BREAK</a:t>
            </a:r>
            <a:endParaRPr lang="en-US" sz="3200" dirty="0">
              <a:solidFill>
                <a:schemeClr val="bg1"/>
              </a:solidFill>
            </a:endParaRPr>
          </a:p>
        </p:txBody>
      </p:sp>
      <p:pic>
        <p:nvPicPr>
          <p:cNvPr id="2" name="Picture 1" descr="Careers Here: Occupational Videos | NBjobs.ca - Google Chrome"/>
          <p:cNvPicPr>
            <a:picLocks noChangeAspect="1"/>
          </p:cNvPicPr>
          <p:nvPr/>
        </p:nvPicPr>
        <p:blipFill rotWithShape="1">
          <a:blip r:embed="rId5">
            <a:extLst>
              <a:ext uri="{28A0092B-C50C-407E-A947-70E740481C1C}">
                <a14:useLocalDpi xmlns:a14="http://schemas.microsoft.com/office/drawing/2010/main" val="0"/>
              </a:ext>
            </a:extLst>
          </a:blip>
          <a:srcRect l="12187" t="8664" r="13854" b="7318"/>
          <a:stretch/>
        </p:blipFill>
        <p:spPr>
          <a:xfrm>
            <a:off x="1114424" y="1381125"/>
            <a:ext cx="6762751" cy="4162426"/>
          </a:xfrm>
          <a:prstGeom prst="rect">
            <a:avLst/>
          </a:prstGeom>
        </p:spPr>
      </p:pic>
    </p:spTree>
    <p:extLst>
      <p:ext uri="{BB962C8B-B14F-4D97-AF65-F5344CB8AC3E}">
        <p14:creationId xmlns:p14="http://schemas.microsoft.com/office/powerpoint/2010/main" val="838336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marL="514350" indent="-514350">
              <a:buFont typeface="+mj-lt"/>
              <a:buAutoNum type="arabicPeriod" startAt="7"/>
            </a:pPr>
            <a:r>
              <a:rPr lang="en-US" dirty="0" smtClean="0">
                <a:solidFill>
                  <a:srgbClr val="312F2E"/>
                </a:solidFill>
              </a:rPr>
              <a:t>Clarify personal and external aspects of the employability challenges</a:t>
            </a:r>
          </a:p>
          <a:p>
            <a:pPr marL="514350" indent="-514350">
              <a:buFont typeface="+mj-lt"/>
              <a:buAutoNum type="arabicPeriod" startAt="7"/>
            </a:pPr>
            <a:r>
              <a:rPr lang="en-US" dirty="0" smtClean="0">
                <a:solidFill>
                  <a:srgbClr val="312F2E"/>
                </a:solidFill>
              </a:rPr>
              <a:t>Clarify personal and external resources and limitations in relation to the employability challenges</a:t>
            </a:r>
          </a:p>
          <a:p>
            <a:pPr marL="514350" indent="-514350">
              <a:buFont typeface="+mj-lt"/>
              <a:buAutoNum type="arabicPeriod" startAt="7"/>
            </a:pPr>
            <a:r>
              <a:rPr lang="en-US" dirty="0" smtClean="0">
                <a:solidFill>
                  <a:srgbClr val="312F2E"/>
                </a:solidFill>
              </a:rPr>
              <a:t>Clarify client values in relation to the employability challenges</a:t>
            </a:r>
            <a:endParaRPr lang="en-US" dirty="0">
              <a:solidFill>
                <a:srgbClr val="312F2E"/>
              </a:solidFill>
            </a:endParaRPr>
          </a:p>
        </p:txBody>
      </p:sp>
      <p:sp>
        <p:nvSpPr>
          <p:cNvPr id="4" name="Content Placeholder 3"/>
          <p:cNvSpPr>
            <a:spLocks noGrp="1"/>
          </p:cNvSpPr>
          <p:nvPr>
            <p:ph sz="half" idx="2"/>
          </p:nvPr>
        </p:nvSpPr>
        <p:spPr>
          <a:xfrm>
            <a:off x="4648200" y="1530890"/>
            <a:ext cx="4191000" cy="4525963"/>
          </a:xfrm>
        </p:spPr>
        <p:txBody>
          <a:bodyPr>
            <a:normAutofit fontScale="92500" lnSpcReduction="10000"/>
          </a:bodyPr>
          <a:lstStyle/>
          <a:p>
            <a:r>
              <a:rPr lang="en-US" dirty="0" smtClean="0"/>
              <a:t>LMI tab</a:t>
            </a:r>
          </a:p>
          <a:p>
            <a:pPr lvl="1"/>
            <a:r>
              <a:rPr lang="en-US" dirty="0" smtClean="0">
                <a:solidFill>
                  <a:srgbClr val="8A732B"/>
                </a:solidFill>
              </a:rPr>
              <a:t>Hiring Demand Bulletins</a:t>
            </a:r>
          </a:p>
          <a:p>
            <a:pPr lvl="1"/>
            <a:r>
              <a:rPr lang="en-US" dirty="0" smtClean="0">
                <a:solidFill>
                  <a:srgbClr val="8A732B"/>
                </a:solidFill>
              </a:rPr>
              <a:t>Online Job Posting data</a:t>
            </a:r>
          </a:p>
          <a:p>
            <a:pPr lvl="1"/>
            <a:r>
              <a:rPr lang="en-US" dirty="0" smtClean="0">
                <a:solidFill>
                  <a:srgbClr val="8A732B"/>
                </a:solidFill>
              </a:rPr>
              <a:t>Labour Force Statistics</a:t>
            </a:r>
          </a:p>
          <a:p>
            <a:pPr lvl="1"/>
            <a:r>
              <a:rPr lang="en-US" dirty="0" smtClean="0">
                <a:solidFill>
                  <a:srgbClr val="8A732B"/>
                </a:solidFill>
              </a:rPr>
              <a:t>Reports/Surveys</a:t>
            </a:r>
          </a:p>
          <a:p>
            <a:pPr lvl="1"/>
            <a:r>
              <a:rPr lang="en-US" dirty="0" smtClean="0">
                <a:solidFill>
                  <a:srgbClr val="8A732B"/>
                </a:solidFill>
              </a:rPr>
              <a:t>Infographics/Presentations</a:t>
            </a:r>
          </a:p>
          <a:p>
            <a:pPr lvl="1"/>
            <a:r>
              <a:rPr lang="en-US" dirty="0" smtClean="0">
                <a:solidFill>
                  <a:srgbClr val="8A732B"/>
                </a:solidFill>
              </a:rPr>
              <a:t>Sector Profiles</a:t>
            </a:r>
          </a:p>
          <a:p>
            <a:endParaRPr lang="en-US" dirty="0"/>
          </a:p>
          <a:p>
            <a:r>
              <a:rPr lang="en-US" dirty="0" smtClean="0"/>
              <a:t>Careers &amp; Training Tab</a:t>
            </a:r>
          </a:p>
          <a:p>
            <a:pPr lvl="1"/>
            <a:r>
              <a:rPr lang="en-US" dirty="0" smtClean="0">
                <a:solidFill>
                  <a:srgbClr val="8A732B"/>
                </a:solidFill>
              </a:rPr>
              <a:t>Educator’s Toolkit</a:t>
            </a:r>
          </a:p>
          <a:p>
            <a:pPr marL="0" indent="0">
              <a:buNone/>
            </a:pPr>
            <a:endParaRPr lang="en-US" dirty="0" smtClean="0"/>
          </a:p>
          <a:p>
            <a:endParaRPr lang="en-US" dirty="0" smtClean="0"/>
          </a:p>
          <a:p>
            <a:endParaRPr lang="en-US" dirty="0"/>
          </a:p>
        </p:txBody>
      </p:sp>
      <p:sp>
        <p:nvSpPr>
          <p:cNvPr id="5" name="Rectangle 4"/>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179945" y="6363613"/>
            <a:ext cx="1844675" cy="270510"/>
          </a:xfrm>
          <a:prstGeom prst="rect">
            <a:avLst/>
          </a:prstGeom>
        </p:spPr>
      </p:pic>
      <p:cxnSp>
        <p:nvCxnSpPr>
          <p:cNvPr id="8" name="Straight Connector 7"/>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50225"/>
            <a:ext cx="69342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5800" y="274638"/>
            <a:ext cx="8229600" cy="1143000"/>
          </a:xfrm>
        </p:spPr>
        <p:txBody>
          <a:bodyPr>
            <a:normAutofit/>
          </a:bodyPr>
          <a:lstStyle/>
          <a:p>
            <a:r>
              <a:rPr lang="en-US" sz="3200" dirty="0" smtClean="0">
                <a:solidFill>
                  <a:schemeClr val="bg1"/>
                </a:solidFill>
              </a:rPr>
              <a:t>Clarification of Employment Challenges</a:t>
            </a:r>
            <a:endParaRPr lang="en-US" sz="3200" dirty="0">
              <a:solidFill>
                <a:schemeClr val="bg1"/>
              </a:solidFill>
            </a:endParaRPr>
          </a:p>
        </p:txBody>
      </p:sp>
    </p:spTree>
    <p:extLst>
      <p:ext uri="{BB962C8B-B14F-4D97-AF65-F5344CB8AC3E}">
        <p14:creationId xmlns:p14="http://schemas.microsoft.com/office/powerpoint/2010/main" val="18646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179945" y="6363613"/>
            <a:ext cx="1844675" cy="270510"/>
          </a:xfrm>
          <a:prstGeom prst="rect">
            <a:avLst/>
          </a:prstGeom>
        </p:spPr>
      </p:pic>
      <p:cxnSp>
        <p:nvCxnSpPr>
          <p:cNvPr id="9" name="Straight Connector 8"/>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550225"/>
            <a:ext cx="50292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4"/>
          <p:cNvSpPr>
            <a:spLocks noGrp="1"/>
          </p:cNvSpPr>
          <p:nvPr>
            <p:ph type="title"/>
          </p:nvPr>
        </p:nvSpPr>
        <p:spPr>
          <a:xfrm>
            <a:off x="-528425" y="274638"/>
            <a:ext cx="8229600" cy="1143000"/>
          </a:xfrm>
        </p:spPr>
        <p:txBody>
          <a:bodyPr>
            <a:normAutofit/>
          </a:bodyPr>
          <a:lstStyle/>
          <a:p>
            <a:r>
              <a:rPr lang="en-US" sz="3200" dirty="0" smtClean="0">
                <a:solidFill>
                  <a:schemeClr val="bg1"/>
                </a:solidFill>
              </a:rPr>
              <a:t>10 MIN BREAK</a:t>
            </a:r>
            <a:endParaRPr lang="en-US" sz="3200" dirty="0">
              <a:solidFill>
                <a:schemeClr val="bg1"/>
              </a:solidFill>
            </a:endParaRPr>
          </a:p>
        </p:txBody>
      </p:sp>
      <p:pic>
        <p:nvPicPr>
          <p:cNvPr id="12" name="Picture 11" descr="Careers Here: Occupational Videos | NBjobs.ca - Google Chrome"/>
          <p:cNvPicPr>
            <a:picLocks noChangeAspect="1"/>
          </p:cNvPicPr>
          <p:nvPr/>
        </p:nvPicPr>
        <p:blipFill rotWithShape="1">
          <a:blip r:embed="rId5">
            <a:extLst>
              <a:ext uri="{28A0092B-C50C-407E-A947-70E740481C1C}">
                <a14:useLocalDpi xmlns:a14="http://schemas.microsoft.com/office/drawing/2010/main" val="0"/>
              </a:ext>
            </a:extLst>
          </a:blip>
          <a:srcRect l="12187" t="8664" r="13854" b="7318"/>
          <a:stretch/>
        </p:blipFill>
        <p:spPr>
          <a:xfrm>
            <a:off x="1114424" y="1381125"/>
            <a:ext cx="6762751" cy="4162426"/>
          </a:xfrm>
          <a:prstGeom prst="rect">
            <a:avLst/>
          </a:prstGeom>
        </p:spPr>
      </p:pic>
    </p:spTree>
    <p:extLst>
      <p:ext uri="{BB962C8B-B14F-4D97-AF65-F5344CB8AC3E}">
        <p14:creationId xmlns:p14="http://schemas.microsoft.com/office/powerpoint/2010/main" val="4219549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514350" indent="-514350">
              <a:buFont typeface="+mj-lt"/>
              <a:buAutoNum type="arabicPeriod" startAt="10"/>
            </a:pPr>
            <a:r>
              <a:rPr lang="en-US" dirty="0" smtClean="0">
                <a:solidFill>
                  <a:srgbClr val="312F2E"/>
                </a:solidFill>
              </a:rPr>
              <a:t> Identify goals and generate options</a:t>
            </a:r>
          </a:p>
          <a:p>
            <a:pPr marL="514350" indent="-514350">
              <a:buFont typeface="+mj-lt"/>
              <a:buAutoNum type="arabicPeriod" startAt="10"/>
            </a:pPr>
            <a:r>
              <a:rPr lang="en-US" dirty="0" smtClean="0">
                <a:solidFill>
                  <a:srgbClr val="312F2E"/>
                </a:solidFill>
              </a:rPr>
              <a:t>Validate and prioritize options</a:t>
            </a:r>
          </a:p>
          <a:p>
            <a:pPr marL="514350" indent="-514350">
              <a:buFont typeface="+mj-lt"/>
              <a:buAutoNum type="arabicPeriod" startAt="10"/>
            </a:pPr>
            <a:r>
              <a:rPr lang="en-US" dirty="0" smtClean="0">
                <a:solidFill>
                  <a:srgbClr val="312F2E"/>
                </a:solidFill>
              </a:rPr>
              <a:t>Develop a mutually agreed-upon Employment Action Plan</a:t>
            </a:r>
            <a:endParaRPr lang="en-US" dirty="0">
              <a:solidFill>
                <a:srgbClr val="312F2E"/>
              </a:solidFill>
            </a:endParaRPr>
          </a:p>
        </p:txBody>
      </p:sp>
      <p:sp>
        <p:nvSpPr>
          <p:cNvPr id="4" name="Content Placeholder 3"/>
          <p:cNvSpPr>
            <a:spLocks noGrp="1"/>
          </p:cNvSpPr>
          <p:nvPr>
            <p:ph sz="half" idx="2"/>
          </p:nvPr>
        </p:nvSpPr>
        <p:spPr/>
        <p:txBody>
          <a:bodyPr>
            <a:normAutofit/>
          </a:bodyPr>
          <a:lstStyle/>
          <a:p>
            <a:r>
              <a:rPr lang="en-US" dirty="0" smtClean="0"/>
              <a:t>Occupational Profiles</a:t>
            </a:r>
          </a:p>
          <a:p>
            <a:r>
              <a:rPr lang="en-US" dirty="0" smtClean="0"/>
              <a:t>Careers Here: Occupational Videos</a:t>
            </a:r>
          </a:p>
          <a:p>
            <a:r>
              <a:rPr lang="en-US" dirty="0" smtClean="0"/>
              <a:t>Occupational Infographics</a:t>
            </a:r>
          </a:p>
          <a:p>
            <a:r>
              <a:rPr lang="en-US" dirty="0" smtClean="0"/>
              <a:t>Skills In Demand</a:t>
            </a:r>
          </a:p>
          <a:p>
            <a:pPr lvl="1"/>
            <a:r>
              <a:rPr lang="en-US" dirty="0" smtClean="0">
                <a:solidFill>
                  <a:srgbClr val="8A732B"/>
                </a:solidFill>
              </a:rPr>
              <a:t>Public Libraries Portal</a:t>
            </a:r>
          </a:p>
          <a:p>
            <a:r>
              <a:rPr lang="en-US" dirty="0" smtClean="0"/>
              <a:t>Careers by Educational Pathway</a:t>
            </a:r>
          </a:p>
        </p:txBody>
      </p:sp>
      <p:sp>
        <p:nvSpPr>
          <p:cNvPr id="5" name="Rectangle 4"/>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179945" y="6363613"/>
            <a:ext cx="1844675" cy="270510"/>
          </a:xfrm>
          <a:prstGeom prst="rect">
            <a:avLst/>
          </a:prstGeom>
        </p:spPr>
      </p:pic>
      <p:cxnSp>
        <p:nvCxnSpPr>
          <p:cNvPr id="8" name="Straight Connector 7"/>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50225"/>
            <a:ext cx="78486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28600" y="274638"/>
            <a:ext cx="8229600" cy="1143000"/>
          </a:xfrm>
        </p:spPr>
        <p:txBody>
          <a:bodyPr>
            <a:noAutofit/>
          </a:bodyPr>
          <a:lstStyle/>
          <a:p>
            <a:r>
              <a:rPr lang="en-US" sz="3200" dirty="0" smtClean="0">
                <a:solidFill>
                  <a:schemeClr val="bg1"/>
                </a:solidFill>
              </a:rPr>
              <a:t>Development of the Employment Action Plan</a:t>
            </a:r>
            <a:endParaRPr lang="en-US" sz="3200" dirty="0">
              <a:solidFill>
                <a:schemeClr val="bg1"/>
              </a:solidFill>
            </a:endParaRPr>
          </a:p>
        </p:txBody>
      </p:sp>
    </p:spTree>
    <p:extLst>
      <p:ext uri="{BB962C8B-B14F-4D97-AF65-F5344CB8AC3E}">
        <p14:creationId xmlns:p14="http://schemas.microsoft.com/office/powerpoint/2010/main" val="1013621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514350" indent="-514350">
              <a:buFont typeface="+mj-lt"/>
              <a:buAutoNum type="arabicPeriod" startAt="13"/>
            </a:pPr>
            <a:r>
              <a:rPr lang="en-US" dirty="0" smtClean="0"/>
              <a:t> Coordinate intervention activities</a:t>
            </a:r>
          </a:p>
          <a:p>
            <a:pPr marL="514350" indent="-514350">
              <a:buFont typeface="+mj-lt"/>
              <a:buAutoNum type="arabicPeriod" startAt="13"/>
            </a:pPr>
            <a:r>
              <a:rPr lang="en-US" dirty="0" smtClean="0"/>
              <a:t>Support client progress</a:t>
            </a:r>
          </a:p>
          <a:p>
            <a:pPr marL="514350" indent="-514350">
              <a:buFont typeface="+mj-lt"/>
              <a:buAutoNum type="arabicPeriod" startAt="13"/>
            </a:pPr>
            <a:r>
              <a:rPr lang="en-US" dirty="0" smtClean="0"/>
              <a:t>Re-assess and/or adjust Employment Action Plan</a:t>
            </a:r>
          </a:p>
          <a:p>
            <a:pPr marL="514350" indent="-514350">
              <a:buFont typeface="+mj-lt"/>
              <a:buAutoNum type="arabicPeriod" startAt="13"/>
            </a:pPr>
            <a:r>
              <a:rPr lang="en-US" dirty="0" smtClean="0"/>
              <a:t>Finalize Employment Action Plan</a:t>
            </a:r>
            <a:endParaRPr lang="en-US" dirty="0"/>
          </a:p>
        </p:txBody>
      </p:sp>
      <p:sp>
        <p:nvSpPr>
          <p:cNvPr id="5" name="Rectangle 4"/>
          <p:cNvSpPr/>
          <p:nvPr/>
        </p:nvSpPr>
        <p:spPr>
          <a:xfrm>
            <a:off x="0" y="6477000"/>
            <a:ext cx="6400800" cy="76200"/>
          </a:xfrm>
          <a:prstGeom prst="rect">
            <a:avLst/>
          </a:prstGeom>
          <a:gradFill flip="none" rotWithShape="1">
            <a:gsLst>
              <a:gs pos="100000">
                <a:srgbClr val="312F2E"/>
              </a:gs>
              <a:gs pos="0">
                <a:srgbClr val="8A732B"/>
              </a:gs>
            </a:gsLst>
            <a:lin ang="0" scaled="1"/>
            <a:tileRect/>
          </a:gradFill>
          <a:ln w="9525" cap="flat" cmpd="sng" algn="ctr">
            <a:noFill/>
            <a:prstDash val="solid"/>
          </a:ln>
          <a:effectLst/>
        </p:spPr>
        <p:txBody>
          <a:bodyPr rtlCol="0" anchor="ctr"/>
          <a:lstStyle/>
          <a:p>
            <a:endParaRPr lang="en-CA"/>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21655" y="6151853"/>
            <a:ext cx="1558290" cy="62103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179945" y="6363613"/>
            <a:ext cx="1844675" cy="270510"/>
          </a:xfrm>
          <a:prstGeom prst="rect">
            <a:avLst/>
          </a:prstGeom>
        </p:spPr>
      </p:pic>
      <p:cxnSp>
        <p:nvCxnSpPr>
          <p:cNvPr id="8" name="Straight Connector 7"/>
          <p:cNvCxnSpPr/>
          <p:nvPr/>
        </p:nvCxnSpPr>
        <p:spPr>
          <a:xfrm>
            <a:off x="7179945" y="6248400"/>
            <a:ext cx="0" cy="457200"/>
          </a:xfrm>
          <a:prstGeom prst="line">
            <a:avLst/>
          </a:prstGeom>
          <a:ln>
            <a:solidFill>
              <a:srgbClr val="312F2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50225"/>
            <a:ext cx="8229600" cy="609600"/>
          </a:xfrm>
          <a:prstGeom prst="rect">
            <a:avLst/>
          </a:prstGeom>
          <a:solidFill>
            <a:srgbClr val="00AD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274638"/>
            <a:ext cx="8229600" cy="1143000"/>
          </a:xfrm>
        </p:spPr>
        <p:txBody>
          <a:bodyPr>
            <a:noAutofit/>
          </a:bodyPr>
          <a:lstStyle/>
          <a:p>
            <a:r>
              <a:rPr lang="en-US" sz="3200" dirty="0" smtClean="0">
                <a:solidFill>
                  <a:schemeClr val="bg1"/>
                </a:solidFill>
              </a:rPr>
              <a:t>Implementation of the Employment Action Plan</a:t>
            </a:r>
            <a:endParaRPr lang="en-US" sz="3200"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0" y="1752600"/>
            <a:ext cx="4562475" cy="3657600"/>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82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704</TotalTime>
  <Words>1141</Words>
  <Application>Microsoft Office PowerPoint</Application>
  <PresentationFormat>On-screen Show (4:3)</PresentationFormat>
  <Paragraphs>129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Linking Employment Service Delivery to Labour Market Information Products</vt:lpstr>
      <vt:lpstr>Session Overview</vt:lpstr>
      <vt:lpstr>Where does the data come from?</vt:lpstr>
      <vt:lpstr>Identification of Employability Need</vt:lpstr>
      <vt:lpstr>10 MIN BREAK</vt:lpstr>
      <vt:lpstr>Clarification of Employment Challenges</vt:lpstr>
      <vt:lpstr>10 MIN BREAK</vt:lpstr>
      <vt:lpstr>Development of the Employment Action Plan</vt:lpstr>
      <vt:lpstr>Implementation of the Employment Action Plan</vt:lpstr>
      <vt:lpstr>Thank you for your time!</vt:lpstr>
    </vt:vector>
  </TitlesOfParts>
  <Company>GNB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Employto Labour Market Information Products</dc:title>
  <dc:creator>mcrammond</dc:creator>
  <cp:lastModifiedBy>mcrammond</cp:lastModifiedBy>
  <cp:revision>49</cp:revision>
  <cp:lastPrinted>2017-09-22T13:03:55Z</cp:lastPrinted>
  <dcterms:created xsi:type="dcterms:W3CDTF">2017-09-15T16:18:27Z</dcterms:created>
  <dcterms:modified xsi:type="dcterms:W3CDTF">2017-09-27T13:59:36Z</dcterms:modified>
</cp:coreProperties>
</file>